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294" r:id="rId5"/>
    <p:sldId id="327" r:id="rId6"/>
    <p:sldId id="328" r:id="rId7"/>
    <p:sldId id="297" r:id="rId8"/>
    <p:sldId id="326" r:id="rId9"/>
    <p:sldId id="385" r:id="rId10"/>
    <p:sldId id="342" r:id="rId11"/>
    <p:sldId id="329" r:id="rId12"/>
    <p:sldId id="373" r:id="rId13"/>
    <p:sldId id="332" r:id="rId14"/>
    <p:sldId id="384" r:id="rId15"/>
    <p:sldId id="331" r:id="rId16"/>
    <p:sldId id="333" r:id="rId17"/>
    <p:sldId id="359" r:id="rId18"/>
    <p:sldId id="345" r:id="rId19"/>
    <p:sldId id="348" r:id="rId20"/>
    <p:sldId id="386" r:id="rId21"/>
    <p:sldId id="388" r:id="rId22"/>
    <p:sldId id="390" r:id="rId23"/>
    <p:sldId id="389" r:id="rId24"/>
    <p:sldId id="391" r:id="rId25"/>
    <p:sldId id="393" r:id="rId26"/>
    <p:sldId id="362" r:id="rId27"/>
    <p:sldId id="344" r:id="rId28"/>
    <p:sldId id="346" r:id="rId29"/>
    <p:sldId id="379" r:id="rId30"/>
    <p:sldId id="376" r:id="rId31"/>
    <p:sldId id="378" r:id="rId32"/>
    <p:sldId id="380" r:id="rId33"/>
    <p:sldId id="381" r:id="rId34"/>
    <p:sldId id="382" r:id="rId35"/>
    <p:sldId id="383" r:id="rId36"/>
    <p:sldId id="358" r:id="rId37"/>
    <p:sldId id="392" r:id="rId38"/>
    <p:sldId id="372" r:id="rId39"/>
    <p:sldId id="371" r:id="rId40"/>
    <p:sldId id="369" r:id="rId41"/>
    <p:sldId id="363" r:id="rId42"/>
    <p:sldId id="370" r:id="rId43"/>
    <p:sldId id="364" r:id="rId44"/>
    <p:sldId id="337" r:id="rId45"/>
    <p:sldId id="355" r:id="rId46"/>
    <p:sldId id="353" r:id="rId47"/>
    <p:sldId id="351" r:id="rId48"/>
    <p:sldId id="338" r:id="rId49"/>
    <p:sldId id="357" r:id="rId50"/>
    <p:sldId id="356" r:id="rId51"/>
    <p:sldId id="354" r:id="rId52"/>
    <p:sldId id="365" r:id="rId53"/>
    <p:sldId id="367" r:id="rId54"/>
    <p:sldId id="368" r:id="rId55"/>
    <p:sldId id="343" r:id="rId56"/>
    <p:sldId id="336" r:id="rId57"/>
  </p:sldIdLst>
  <p:sldSz cx="12192000" cy="6858000"/>
  <p:notesSz cx="9939338" cy="6807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708"/>
  </p:normalViewPr>
  <p:slideViewPr>
    <p:cSldViewPr snapToGrid="0" snapToObjects="1">
      <p:cViewPr varScale="1">
        <p:scale>
          <a:sx n="74" d="100"/>
          <a:sy n="74" d="100"/>
        </p:scale>
        <p:origin x="260" y="56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095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175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83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60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26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82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561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21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832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60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587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1C35E-83D5-AE9E-BC72-A89F4DEE0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1A365DD-176B-199D-E142-507EAE8EE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BDF76CA-44E4-3B04-BD00-4E7B47FB2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5C5331-8851-372A-BB97-77B426AC3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639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3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118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78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073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36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56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805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08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34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201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27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A06E4-CDA1-4B73-79FB-F99C195E9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A38732D-725E-39AD-41B3-01CFE2025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7A6453C-DD5B-CC6A-738C-3F0CF964F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CBC565-F3EF-E7FD-A755-CF4E416AC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32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30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804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649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266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5199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70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43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473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814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069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545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5199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316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474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12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1058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479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73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6389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5040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02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76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62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74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czplfmp.eu/cs/zadatel/" TargetMode="External"/><Relationship Id="rId7" Type="http://schemas.openxmlformats.org/officeDocument/2006/relationships/image" Target="../media/image11.svg"/><Relationship Id="rId2" Type="http://schemas.openxmlformats.org/officeDocument/2006/relationships/hyperlink" Target="http://fmp.cz-pl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mp.cz-pl.eu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http://fmp.cz-pl.eu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3.jpeg"/><Relationship Id="rId5" Type="http://schemas.openxmlformats.org/officeDocument/2006/relationships/image" Target="../media/image21.jpeg"/><Relationship Id="rId10" Type="http://schemas.openxmlformats.org/officeDocument/2006/relationships/image" Target="../media/image2.jpeg"/><Relationship Id="rId4" Type="http://schemas.openxmlformats.org/officeDocument/2006/relationships/image" Target="../media/image11.sv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rn.cz/files2/publikace/Kompendium_2022_CZ.pdf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ern.cz/files2/publikace/Kompendium_2022_PL.pdf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a.piela@ern.cz" TargetMode="External"/><Relationship Id="rId13" Type="http://schemas.openxmlformats.org/officeDocument/2006/relationships/image" Target="../media/image11.svg"/><Relationship Id="rId3" Type="http://schemas.openxmlformats.org/officeDocument/2006/relationships/hyperlink" Target="mailto:p.stejskalova@ern.cz" TargetMode="External"/><Relationship Id="rId7" Type="http://schemas.openxmlformats.org/officeDocument/2006/relationships/hyperlink" Target="mailto:a.lojewska@ern.cz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eata@euroregion-nysa.pl" TargetMode="External"/><Relationship Id="rId11" Type="http://schemas.openxmlformats.org/officeDocument/2006/relationships/hyperlink" Target="http://www.euroregion-nysa.pl/" TargetMode="External"/><Relationship Id="rId5" Type="http://schemas.openxmlformats.org/officeDocument/2006/relationships/hyperlink" Target="mailto:j.suchankova@ern.cz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://www.ern.cz/" TargetMode="External"/><Relationship Id="rId4" Type="http://schemas.openxmlformats.org/officeDocument/2006/relationships/hyperlink" Target="mailto:k.dobiasova@ern.cz" TargetMode="External"/><Relationship Id="rId9" Type="http://schemas.openxmlformats.org/officeDocument/2006/relationships/hyperlink" Target="http://www.czplfmp.eu/" TargetMode="External"/><Relationship Id="rId1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81" y="390803"/>
            <a:ext cx="8225728" cy="3391670"/>
          </a:xfrm>
        </p:spPr>
        <p:txBody>
          <a:bodyPr>
            <a:noAutofit/>
          </a:bodyPr>
          <a:lstStyle/>
          <a:p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Fond malých projektů</a:t>
            </a:r>
            <a:r>
              <a:rPr lang="cs-CZ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Česká republika – Polsko</a:t>
            </a: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Fundusz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kumimoji="0" lang="pl-PL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ałych P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rojektów</a:t>
            </a:r>
            <a:b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Czeska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Polska</a:t>
            </a:r>
          </a:p>
        </p:txBody>
      </p:sp>
      <p:pic>
        <p:nvPicPr>
          <p:cNvPr id="16" name="Picture 4" descr="IMG_0024">
            <a:extLst>
              <a:ext uri="{FF2B5EF4-FFF2-40B4-BE49-F238E27FC236}">
                <a16:creationId xmlns:a16="http://schemas.microsoft.com/office/drawing/2014/main" id="{F8FCE071-14C7-4E4A-B6BB-3EA9282D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1345" y="502539"/>
            <a:ext cx="1977645" cy="148405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Jana\Documents\Cíl 3\FMP\Publicita\Brožura, leták, bannery 2015\CZ brožura, leták, bannery\Leták\Podklady pro leták\Foto, mapa, graf\IMG_3579.JPG">
            <a:extLst>
              <a:ext uri="{FF2B5EF4-FFF2-40B4-BE49-F238E27FC236}">
                <a16:creationId xmlns:a16="http://schemas.microsoft.com/office/drawing/2014/main" id="{0E1C8650-9A9D-480B-897D-C926C6BB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006" y="744713"/>
            <a:ext cx="2063467" cy="15477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9" descr="C:\Users\Jana\Documents\Cíl 3\FMP\Publicita\Brožura, leták, bannery 2015\CZ brožura, leták, bannery\Brožura\Podklady\Podklady CZ final\Foto, obrázky, grafy\strana 22-23 - foto\Kaplička Vítkov- 2.jpg">
            <a:extLst>
              <a:ext uri="{FF2B5EF4-FFF2-40B4-BE49-F238E27FC236}">
                <a16:creationId xmlns:a16="http://schemas.microsoft.com/office/drawing/2014/main" id="{3ACEB0BA-21F2-427D-B1BD-552174E68F2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473" y="1953627"/>
            <a:ext cx="1913518" cy="127841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9EF46D3-5A96-4FE1-89FA-BC9F1101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148" y="2281760"/>
            <a:ext cx="2056325" cy="154295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FCD72CF-94C2-49A8-9B0F-0553C665CF1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498" y="4024647"/>
            <a:ext cx="2796454" cy="929373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34758E0-4233-C5D1-277D-89556C8AFE8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77041" y="4147229"/>
            <a:ext cx="5191225" cy="12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3" y="385611"/>
            <a:ext cx="10767110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Financování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malých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projektů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Finansowanie małych projektów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67883"/>
              </p:ext>
            </p:extLst>
          </p:nvPr>
        </p:nvGraphicFramePr>
        <p:xfrm>
          <a:off x="367032" y="1750121"/>
          <a:ext cx="11475952" cy="2682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Zálohové ani průběžné financování není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možné.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Zjednodušené vykazování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 však mělo 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zásadně urychlit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závěrečnou 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kontrolu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malých projektů a tím i celý proces proplacení dotace.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będzie płatności zaliczkowych ani płatności bieżących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Jednak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uproszczona sprawozdawczość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(wykazywanie wydatków) powinna znacznie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przyspieszyć końcową kontrolę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małych projektów, a tym samym cały proces wypłacania środków.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3DAFB19-2F7E-05EB-033E-062306D7B5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582966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3" y="385611"/>
            <a:ext cx="10767110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600" b="1" dirty="0">
                <a:solidFill>
                  <a:srgbClr val="000099"/>
                </a:solidFill>
                <a:latin typeface="Arial" charset="0"/>
                <a:cs typeface="Arial" charset="0"/>
              </a:rPr>
              <a:t>TYPY MALÝCH PROJEKTŮ </a:t>
            </a:r>
            <a:r>
              <a:rPr lang="pl-PL" altLang="cs-CZ" sz="2600" b="1" dirty="0">
                <a:solidFill>
                  <a:srgbClr val="000099"/>
                </a:solidFill>
                <a:latin typeface="Arial" charset="0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cs-CZ" sz="2600" b="1" dirty="0">
                <a:solidFill>
                  <a:srgbClr val="FF6600"/>
                </a:solidFill>
                <a:latin typeface="Arial" charset="0"/>
                <a:cs typeface="Arial" charset="0"/>
              </a:rPr>
              <a:t>TYPY MAⱢYCH PROJEKTÓW</a:t>
            </a: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27010"/>
              </p:ext>
            </p:extLst>
          </p:nvPr>
        </p:nvGraphicFramePr>
        <p:xfrm>
          <a:off x="367032" y="1750121"/>
          <a:ext cx="11475952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lvl="0"/>
                      <a:r>
                        <a:rPr lang="cs-CZ" sz="1600" b="0" kern="1200" cap="all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 vedoucím partnerem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společná příprava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společná realizace 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společné financování 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společný personál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cs-CZ" sz="1600" b="0" kern="12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b="0" kern="1200" cap="all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Samostatně realizované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společná příprava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společná realizace 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společný personál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600" b="0" kern="1200" cap="all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cs-CZ" sz="1600" b="0" kern="12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cs-CZ" sz="1600" b="0" kern="1200" cap="all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 partnerem </a:t>
                      </a:r>
                      <a:r>
                        <a:rPr lang="cs-CZ" sz="1600" b="0" kern="1200" cap="all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wiodącym</a:t>
                      </a:r>
                      <a:endParaRPr lang="cs-CZ" sz="1600" b="0" kern="1200" cap="all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wspólne przygotowanie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wspólna realizacja 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wspólne finansowanie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wspólny personel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l-PL" sz="1600" b="0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b="0" kern="1200" cap="all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Realizowane</a:t>
                      </a:r>
                      <a:r>
                        <a:rPr lang="cs-CZ" sz="1600" b="0" kern="1200" cap="all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0" kern="1200" cap="all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samodzielnie</a:t>
                      </a:r>
                      <a:endParaRPr lang="cs-CZ" sz="1600" b="0" kern="1200" cap="all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wspólne</a:t>
                      </a:r>
                      <a:r>
                        <a:rPr lang="cs-CZ" sz="16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przygotowanie</a:t>
                      </a:r>
                      <a:endParaRPr lang="cs-CZ" sz="1600" b="0" u="none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wspólna realizacja  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wspólny personel</a:t>
                      </a:r>
                      <a:endParaRPr lang="cs-CZ" sz="1600" b="0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600" b="0" kern="1200" cap="all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cs-CZ" sz="1600" b="0" kern="12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3DAFB19-2F7E-05EB-033E-062306D7B5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582966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89315"/>
              </p:ext>
            </p:extLst>
          </p:nvPr>
        </p:nvGraphicFramePr>
        <p:xfrm>
          <a:off x="325245" y="1114704"/>
          <a:ext cx="11475952" cy="32915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5805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178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291599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Zjednodušené metody vykazování budou </a:t>
                      </a:r>
                      <a:r>
                        <a:rPr kumimoji="0" lang="cs-CZ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povinně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využívány u všech projektů do 100 tis EUR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závěrečného vyúčtování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tak již </a:t>
                      </a:r>
                      <a:r>
                        <a:rPr kumimoji="0" lang="cs-CZ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nebudou kontrolovány konkrétní účetní doklady</a:t>
                      </a:r>
                      <a:r>
                        <a:rPr kumimoji="0" lang="cs-CZ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doložení výstupů projektu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bude vyžadována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závěrečná zpráva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doplněná o povinné přílohy (prezenční listiny, fotodokumentaci apod.).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Uproszczone metody wykazywania wydatków będą </a:t>
                      </a:r>
                      <a:r>
                        <a:rPr kumimoji="0" lang="pl-PL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obowiązkowo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wykorzystywane dla wszystkich projektów do 100 tys. EUR.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 końcowym rozliczeniu, </a:t>
                      </a:r>
                      <a:r>
                        <a:rPr kumimoji="0" lang="pl-PL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będą już kontrolowane poszczególne dokumenty księgowe</a:t>
                      </a: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(faktury).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udokumentowania wymagany będzie raport końcowy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 obowiązkowymi załącznikami (listy obecności,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dokumentacja fotograficzna itp.).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8" name="Nadpis 6">
            <a:extLst>
              <a:ext uri="{FF2B5EF4-FFF2-40B4-BE49-F238E27FC236}">
                <a16:creationId xmlns:a16="http://schemas.microsoft.com/office/drawing/2014/main" id="{D92F78C1-79E8-4A5A-9FFF-72838F241625}"/>
              </a:ext>
            </a:extLst>
          </p:cNvPr>
          <p:cNvSpPr txBox="1">
            <a:spLocks/>
          </p:cNvSpPr>
          <p:nvPr/>
        </p:nvSpPr>
        <p:spPr>
          <a:xfrm>
            <a:off x="572324" y="302289"/>
            <a:ext cx="10916239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pl-PL" altLang="cs-CZ" sz="23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Zjednodušené</a:t>
            </a:r>
            <a:r>
              <a:rPr lang="pl-PL" altLang="cs-CZ" sz="23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pl-PL" altLang="cs-CZ" sz="23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vykazování</a:t>
            </a:r>
            <a:r>
              <a:rPr lang="pl-PL" altLang="cs-CZ" sz="23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pl-PL" altLang="cs-CZ" sz="23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výdajů</a:t>
            </a:r>
            <a:r>
              <a:rPr lang="pl-PL" altLang="cs-CZ" sz="2300" b="1" dirty="0">
                <a:solidFill>
                  <a:srgbClr val="000099"/>
                </a:solidFill>
                <a:latin typeface="Arial" charset="0"/>
                <a:cs typeface="Arial" charset="0"/>
              </a:rPr>
              <a:t>  </a:t>
            </a:r>
            <a:br>
              <a:rPr lang="pl-PL" altLang="cs-CZ" sz="23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300" b="1" dirty="0">
                <a:solidFill>
                  <a:srgbClr val="FF6600"/>
                </a:solidFill>
                <a:latin typeface="Arial" charset="0"/>
                <a:cs typeface="Arial" charset="0"/>
              </a:rPr>
              <a:t>Uproszczone wykazywanie wydatków</a:t>
            </a:r>
            <a:endParaRPr lang="cs-CZ" sz="2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9845FB-FDA9-E2A7-A13E-ABCC5FAC20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4352" y="5394028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276554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Monitorovací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systém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System monitorujący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16252"/>
              </p:ext>
            </p:extLst>
          </p:nvPr>
        </p:nvGraphicFramePr>
        <p:xfrm>
          <a:off x="390803" y="1132583"/>
          <a:ext cx="11475952" cy="3794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Nový monitorovací systém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předkládání malých projektů, jehož cílem je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výrazně zjednodušit formulář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projektové žádosti.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Formulář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projektové žádosti obsahuje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pouze nezbytné informace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(identifikace žadatele a projektového partnera, harmonogram realizace, zdroje financování, popis aktivit, cílů a indikátorů projektu).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Nowy system monitorowania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składania małych projektów, którego celem jest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znaczne uproszczenie formularza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wniosku projektowego.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Formularz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wniosku projektowego będzie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zawierał tylko niezbędne informacje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(dane identyfikacja wnioskodawcy i partnera projektu, harmonogram realizacji, źródła finansowania, opis działań, cele i wskaźniki projektu).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9FFBCB4-929E-31CA-CD03-F9CBC7994F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9910" y="555963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0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termíny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terminy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99680"/>
              </p:ext>
            </p:extLst>
          </p:nvPr>
        </p:nvGraphicFramePr>
        <p:xfrm>
          <a:off x="390803" y="1231715"/>
          <a:ext cx="11410394" cy="4145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Aktuální výzva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Příjem do prioritních os PO4 i PO2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Příjem žádostí do 09. 09. 2024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Zasedání EŘV 13. 11. 2024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4926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Doba trvání malého projektu je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zpravidla do 12 měsíců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v odůvodněných případech 18 měsíců. 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35013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Aktualne połączenie</a:t>
                      </a:r>
                    </a:p>
                    <a:p>
                      <a:pPr marL="4492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492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do osi priorytetowych PO4 i PO2</a:t>
                      </a:r>
                    </a:p>
                    <a:p>
                      <a:pPr marL="4492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492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Przyjmowanie wniosków do 09.09.2024 r. </a:t>
                      </a:r>
                    </a:p>
                    <a:p>
                      <a:pPr marL="4492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Posiedzenie EKS 13.11.2024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Czas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trwania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wynosi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zazwyczaj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12 </a:t>
                      </a:r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miesięcy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w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uzasadnionych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przypadkach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miesięcy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7735" y="5513955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1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80666"/>
              </p:ext>
            </p:extLst>
          </p:nvPr>
        </p:nvGraphicFramePr>
        <p:xfrm>
          <a:off x="390803" y="1231715"/>
          <a:ext cx="11410394" cy="4038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SMĚRNICE PRO ŽADATELE FMP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pl-PL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Směrnice pro žadatele stanovuje metodické postupy pro přípravu projektových žádostí a obsahuje relevantní informace, které by měl znát žadatel o dotaci z Fondu malých projektů v Programu přeshraniční spolupráce programu INTERREG Česko – Polsko 2021-2027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WYTYCZNE DLA WNIOSKODAWCY FMP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Niniejsze Wytyczne dla Wnioskodawcy określają procedury metodyczne dotyczące przygotowania wniosków projektowych oraz zawierają najważniejsze informacje, które powinien znać wnioskodawca aplikujący o dofinansowanie z Funduszu Małych Projektów w ramach Programu współpracy transgranicznej INTERREG Czechy – Polska 2021-2027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1574" y="5570487"/>
            <a:ext cx="3317737" cy="828383"/>
          </a:xfrm>
          <a:prstGeom prst="rect">
            <a:avLst/>
          </a:prstGeom>
        </p:spPr>
      </p:pic>
      <p:sp>
        <p:nvSpPr>
          <p:cNvPr id="2" name="Nadpis 6">
            <a:extLst>
              <a:ext uri="{FF2B5EF4-FFF2-40B4-BE49-F238E27FC236}">
                <a16:creationId xmlns:a16="http://schemas.microsoft.com/office/drawing/2014/main" id="{5E20B2B6-CED3-166A-C410-B1C3B3E5EBF5}"/>
              </a:ext>
            </a:extLst>
          </p:cNvPr>
          <p:cNvSpPr txBox="1">
            <a:spLocks/>
          </p:cNvSpPr>
          <p:nvPr/>
        </p:nvSpPr>
        <p:spPr>
          <a:xfrm>
            <a:off x="572324" y="302289"/>
            <a:ext cx="10916239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pl-PL" altLang="cs-CZ" sz="2300" b="1" dirty="0">
                <a:solidFill>
                  <a:srgbClr val="000099"/>
                </a:solidFill>
                <a:latin typeface="Arial" charset="0"/>
                <a:cs typeface="Arial" charset="0"/>
              </a:rPr>
              <a:t>SMĚRNICE PRO ŽADATELE FMP  </a:t>
            </a:r>
            <a:br>
              <a:rPr lang="pl-PL" altLang="cs-CZ" sz="23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300" b="1" dirty="0">
                <a:solidFill>
                  <a:srgbClr val="FF6600"/>
                </a:solidFill>
                <a:latin typeface="Arial" charset="0"/>
                <a:cs typeface="Arial" charset="0"/>
              </a:rPr>
              <a:t>WYTYCZNE DLA WNIOSKODAWCY FMP</a:t>
            </a:r>
            <a:endParaRPr lang="cs-CZ" sz="2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5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671598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</a:t>
            </a:r>
            <a:r>
              <a:rPr lang="cs-CZ" sz="2600" b="1" dirty="0">
                <a:solidFill>
                  <a:srgbClr val="000099"/>
                </a:solidFill>
                <a:latin typeface="Arial" charset="0"/>
                <a:cs typeface="Arial" charset="0"/>
              </a:rPr>
              <a:t>VHODNÝ ŽADATEL A PARTNER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</a:t>
            </a:r>
            <a:r>
              <a:rPr lang="cs-CZ" sz="2600" b="1" dirty="0">
                <a:solidFill>
                  <a:srgbClr val="FF6600"/>
                </a:solidFill>
                <a:latin typeface="Arial" charset="0"/>
                <a:cs typeface="Arial" charset="0"/>
              </a:rPr>
              <a:t>KWALIFIKOWALNY WNIOSKODAWCA I PARTNER</a:t>
            </a: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33670"/>
              </p:ext>
            </p:extLst>
          </p:nvPr>
        </p:nvGraphicFramePr>
        <p:xfrm>
          <a:off x="390803" y="1319842"/>
          <a:ext cx="11410394" cy="4815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77110">
                <a:tc>
                  <a:txBody>
                    <a:bodyPr/>
                    <a:lstStyle/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Malé projekty musí být realizovány alespoň jedním českým projektovým partnerem a alespoň jedním polským projektovým partnerem.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podporu malého projektu není rozhodující, zda má partner sídlo v programovém území.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Důležité je, aby malé projekty měly příznivý dopad ve společném programovém území.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Vhodný žadatel malého projektu musí mít právní subjektivitu.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Výjimkou jsou organizační složky bez právní subjektivity, které jsou složkami subjektů se sídlem mimo území působnosti příslušného Správce, ale na území příslušného Správce působí. 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projekty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muszą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być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realizowane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przez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najmniej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czeskiego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 projektu i co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najmniej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polskiego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 projektu.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dofinansowania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jest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decydujące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siedzibę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obszarze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objętym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programem.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Ważne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jest, aby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miał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korzystny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wpływ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programowania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mieć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osobowość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prawną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Wyjątek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stanowią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organizacyjne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bez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osobowości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prawnej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które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są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jednostkami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mających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siedzibę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poza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obszarem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Zarządzającego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ale na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terenie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Zarządzającego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prowadzą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działalność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0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Způsobilí příjemci: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Kwalifikowalni beneficjenci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51477"/>
              </p:ext>
            </p:extLst>
          </p:nvPr>
        </p:nvGraphicFramePr>
        <p:xfrm>
          <a:off x="390803" y="1319842"/>
          <a:ext cx="11410394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7711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809625" algn="l"/>
                        </a:tabLst>
                      </a:pPr>
                      <a:r>
                        <a:rPr kumimoji="0" lang="pl-PL" alt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Způsobilí příjemci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komory, svazy a sdružení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 a náboženské spolky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sociální družstva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alt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Kwalifikowalni beneficjenci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 (w tym uczelnie wyższe)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związki i organizacje samorządu gospodarczego i zawodowego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 i związki wyznaniowe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spółdzielnie socjalne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" y="6092824"/>
            <a:ext cx="766985" cy="76698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7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PO2: </a:t>
            </a:r>
            <a:r>
              <a:rPr kumimoji="0" lang="pl-PL" alt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podporované</a:t>
            </a:r>
            <a:r>
              <a:rPr kumimoji="0" lang="pl-PL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aktivity</a:t>
            </a:r>
            <a:r>
              <a:rPr kumimoji="0" lang="pl-PL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			PO2- </a:t>
            </a:r>
            <a:r>
              <a:rPr kumimoji="0" lang="pl-PL" alt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Cestovní</a:t>
            </a:r>
            <a:r>
              <a:rPr kumimoji="0" lang="pl-PL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ruch</a:t>
            </a:r>
            <a:br>
              <a:rPr kumimoji="0" lang="pl-PL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OP2: wspierane działania			OP2- Turystyka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36288"/>
              </p:ext>
            </p:extLst>
          </p:nvPr>
        </p:nvGraphicFramePr>
        <p:xfrm>
          <a:off x="325246" y="1054735"/>
          <a:ext cx="11410394" cy="515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Podporované aktivity: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Podpora vzniku nových, resp. rozvoj stávajících prvků cestovního ruchu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Podporovány jsou takové prvky cestovního ruchu, jejichž cílem je rozšířit, příp. propojit stávající nabídku turistických produktů v daném regionu.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Financovány mohou být následující aktivity: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oprava, revitalizace a / nebo zpřístupnění hmotných památek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podpora rozvoje muzeí a expozic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rozvoj sítě cyklostezek / cyklotras / singltreků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rozvoj sítě vodáckých tras, pěších tras, hipostezek, apod.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veřejná turistická infrastruktura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nehmotné kulturní dědictví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Wspierane typy działań: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Wsparcie przy tworzeniu nowych lub rozwój istniejących elementów turystyki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Wspierane są elementy turystyki, których celem jest rozwój lub łączenie istniejącej oferty produktów turystycznych w danym regionie.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Dofinansowanie będą mogły otrzymać następujące działania: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naprawa, rewitalizacja i/lub udostępnienie zabytków materialnych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wsparcie rozwoju muzeów i wystaw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rozwój sieci ścieżek rowerowych/tras rowerowych/single tracków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rozwój sieci szlaków wodnych, pieszych i jeździeckich itp.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publiczna infrastruktura turystyczna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niematerialne dziedzictwo kulturowe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9931" y="5962015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b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PO2: </a:t>
            </a:r>
            <a:r>
              <a:rPr kumimoji="0" lang="pl-PL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podporované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aktivity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			PO2- </a:t>
            </a:r>
            <a:r>
              <a:rPr kumimoji="0" lang="pl-PL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Cestovní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ruch</a:t>
            </a:r>
            <a:b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OP2: wspierane działania				OP2- Turystyka</a:t>
            </a:r>
            <a:b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highlight>
                  <a:srgbClr val="00FF00"/>
                </a:highlight>
                <a:uLnTx/>
                <a:uFillTx/>
                <a:latin typeface="Arial" charset="0"/>
                <a:ea typeface="+mj-ea"/>
                <a:cs typeface="Arial" charset="0"/>
              </a:rPr>
            </a:br>
            <a:endParaRPr lang="cs-CZ" sz="2400" b="1" dirty="0">
              <a:solidFill>
                <a:srgbClr val="FF6600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19869"/>
              </p:ext>
            </p:extLst>
          </p:nvPr>
        </p:nvGraphicFramePr>
        <p:xfrm>
          <a:off x="325246" y="1054735"/>
          <a:ext cx="11410394" cy="3901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Propojování a vytváření produktů cestovního ruchu a jejich propagace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Podporovány jsou takové aktivity, které pomohou upevnit povědomí potenciálních návštěvníků o česko-polském pohraničí jako společném turistickém regionu.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Financovány mohou být následující aktivity: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navrhování a realizace společných koncepčních řešení pro rozvoj, propagaci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(s akcentem na moderní a udržitelné formy)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a využívání kulturního a přírodního dědictví;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propojování a rozvoj stávajících produktů cestovního ruchu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(např. vznik společné značky), případně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aktivity spojené se vznikem nových přeshraničních produktů.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Łączenie i tworzenie produktów turystycznych oraz ich promocja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Wspierane są takie działania, które pomogą wzmocnić wiedzę odwiedzających o pograniczu czeskopolskim i kształtować postrzeganie go jako wspólny region turystyczny.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Dofinansowanie będą mogły otrzymać następujące działania: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tworzenie i realizacja wspólnych rozwiązań koncepcyjnych w zakresie rozwoju, promocji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(z naciskiem na jej nowoczesne i zrównoważone formy)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 wykorzystania dziedzictwa kulturowego i przyrodniczego,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łączenie i rozwijanie już istniejących produktów turystycznych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(np. stworzenie wspólnej marki) lub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działania związane z tworzeniem nowych transgranicznych produktów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9931" y="5962015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87" y="365126"/>
            <a:ext cx="10785475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Alokace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 CZ-PL -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historické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srovnání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Alokacja Programu CZ-PL - porównanie historyczne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CB918E6-0B50-44A3-8F51-F40C46D72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5225"/>
              </p:ext>
            </p:extLst>
          </p:nvPr>
        </p:nvGraphicFramePr>
        <p:xfrm>
          <a:off x="838200" y="1323703"/>
          <a:ext cx="9936192" cy="377952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C19859">
                        <a:tint val="65000"/>
                        <a:satMod val="270000"/>
                      </a:srgbClr>
                    </a:gs>
                    <a:gs pos="25000">
                      <a:srgbClr val="C19859">
                        <a:tint val="60000"/>
                        <a:satMod val="300000"/>
                      </a:srgbClr>
                    </a:gs>
                    <a:gs pos="100000">
                      <a:srgbClr val="C19859">
                        <a:tint val="29000"/>
                        <a:satMod val="40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2836817">
                  <a:extLst>
                    <a:ext uri="{9D8B030D-6E8A-4147-A177-3AD203B41FA5}">
                      <a16:colId xmlns:a16="http://schemas.microsoft.com/office/drawing/2014/main" val="4051302484"/>
                    </a:ext>
                  </a:extLst>
                </a:gridCol>
                <a:gridCol w="1776549">
                  <a:extLst>
                    <a:ext uri="{9D8B030D-6E8A-4147-A177-3AD203B41FA5}">
                      <a16:colId xmlns:a16="http://schemas.microsoft.com/office/drawing/2014/main" val="2450860345"/>
                    </a:ext>
                  </a:extLst>
                </a:gridCol>
                <a:gridCol w="1776549">
                  <a:extLst>
                    <a:ext uri="{9D8B030D-6E8A-4147-A177-3AD203B41FA5}">
                      <a16:colId xmlns:a16="http://schemas.microsoft.com/office/drawing/2014/main" val="3895857560"/>
                    </a:ext>
                  </a:extLst>
                </a:gridCol>
                <a:gridCol w="1776549">
                  <a:extLst>
                    <a:ext uri="{9D8B030D-6E8A-4147-A177-3AD203B41FA5}">
                      <a16:colId xmlns:a16="http://schemas.microsoft.com/office/drawing/2014/main" val="3734089591"/>
                    </a:ext>
                  </a:extLst>
                </a:gridCol>
                <a:gridCol w="1769728">
                  <a:extLst>
                    <a:ext uri="{9D8B030D-6E8A-4147-A177-3AD203B41FA5}">
                      <a16:colId xmlns:a16="http://schemas.microsoft.com/office/drawing/2014/main" val="1643115774"/>
                    </a:ext>
                  </a:extLst>
                </a:gridCol>
              </a:tblGrid>
              <a:tr h="123504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cs-CZ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</a:t>
                      </a:r>
                    </a:p>
                    <a:p>
                      <a:pPr algn="ctr" rtl="0" fontAlgn="ctr"/>
                      <a:r>
                        <a:rPr lang="cs-CZ" sz="1800" b="1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Alokacja</a:t>
                      </a:r>
                      <a:endParaRPr lang="cs-CZ" sz="1800" b="1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2004-2006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</a:t>
                      </a: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cs-CZ" sz="1800" b="1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Alokacja</a:t>
                      </a:r>
                      <a:endParaRPr lang="cs-CZ" sz="1800" b="1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2007-2013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</a:t>
                      </a:r>
                    </a:p>
                    <a:p>
                      <a:pPr algn="ctr" rtl="0" fontAlgn="ctr"/>
                      <a:r>
                        <a:rPr lang="cs-CZ" sz="1800" b="1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Alokacja</a:t>
                      </a:r>
                      <a:endParaRPr lang="cs-CZ" sz="1800" b="1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2014-2021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</a:t>
                      </a:r>
                    </a:p>
                    <a:p>
                      <a:pPr algn="ctr" rtl="0" fontAlgn="ctr"/>
                      <a:r>
                        <a:rPr lang="cs-CZ" sz="1800" b="1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Alokacja</a:t>
                      </a:r>
                      <a:endParaRPr lang="cs-CZ" sz="1800" b="1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8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2021-2027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1494"/>
                  </a:ext>
                </a:extLst>
              </a:tr>
              <a:tr h="61752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cs-CZ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083618"/>
                  </a:ext>
                </a:extLst>
              </a:tr>
              <a:tr h="617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16 500 000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219 460 000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226 221 710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1" kern="1200" dirty="0"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178 870 508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820177"/>
                  </a:ext>
                </a:extLst>
              </a:tr>
              <a:tr h="617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</a:t>
                      </a:r>
                      <a:r>
                        <a:rPr lang="cs-CZ" sz="1800" b="1" dirty="0" err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mikroprojektů</a:t>
                      </a:r>
                      <a:endParaRPr lang="cs-CZ" sz="1800" b="1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800" b="1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Fundusz</a:t>
                      </a:r>
                      <a:r>
                        <a:rPr lang="cs-CZ" sz="1800" b="1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800" b="1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mikroprojektów</a:t>
                      </a:r>
                      <a:endParaRPr lang="cs-CZ" sz="1800" b="1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2 475 000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43 891 869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45 244 343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1" kern="1200" dirty="0"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35 774 101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09334"/>
                  </a:ext>
                </a:extLst>
              </a:tr>
              <a:tr h="691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FMP na Programu</a:t>
                      </a:r>
                    </a:p>
                    <a:p>
                      <a:pPr algn="ctr" rtl="0" fontAlgn="ctr"/>
                      <a:r>
                        <a:rPr lang="cs-CZ" sz="1800" b="1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Udział</a:t>
                      </a:r>
                      <a:r>
                        <a:rPr lang="cs-CZ" sz="1800" b="1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FMP w </a:t>
                      </a:r>
                      <a:r>
                        <a:rPr lang="cs-CZ" sz="1800" b="1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Programie</a:t>
                      </a:r>
                      <a:endParaRPr lang="cs-CZ" sz="1800" b="1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cs-CZ" sz="1800" b="1" kern="1200" dirty="0"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21431" marR="21431" marT="0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41399"/>
                  </a:ext>
                </a:extLst>
              </a:tr>
            </a:tbl>
          </a:graphicData>
        </a:graphic>
      </p:graphicFrame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8A10FA0-678D-3187-9EF2-0C5BD189E5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1822" y="5538638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2824"/>
            <a:ext cx="766985" cy="76698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68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PO2: </a:t>
            </a:r>
            <a:r>
              <a:rPr kumimoji="0" lang="pl-PL" altLang="cs-C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podporované</a:t>
            </a:r>
            <a:r>
              <a:rPr kumimoji="0" lang="pl-PL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aktivity</a:t>
            </a:r>
            <a:r>
              <a:rPr kumimoji="0" lang="pl-PL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			PO2- </a:t>
            </a:r>
            <a:r>
              <a:rPr kumimoji="0" lang="pl-PL" altLang="cs-C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Cestovní</a:t>
            </a:r>
            <a:r>
              <a:rPr kumimoji="0" lang="pl-PL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ruch</a:t>
            </a:r>
            <a:br>
              <a:rPr kumimoji="0" lang="pl-PL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OP2: wspierane działania				OP2- Turystyka</a:t>
            </a:r>
            <a:br>
              <a:rPr kumimoji="0" lang="pl-PL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highlight>
                  <a:srgbClr val="00FF00"/>
                </a:highlight>
                <a:uLnTx/>
                <a:uFillTx/>
                <a:latin typeface="Arial" charset="0"/>
                <a:ea typeface="+mj-ea"/>
                <a:cs typeface="Arial" charset="0"/>
              </a:rPr>
            </a:b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71746"/>
              </p:ext>
            </p:extLst>
          </p:nvPr>
        </p:nvGraphicFramePr>
        <p:xfrm>
          <a:off x="325246" y="1054735"/>
          <a:ext cx="11410394" cy="4556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Podpora doprovodných aktivit souvisejících s rozvojem cestovního ruchu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Podporovány jsou aktivity související se snahou zmírnit negativní dopady cestovního ruchu nejen pro chráněná území a území v bezprostřední blízkosti chráněných území, ale také pro místní obyvatele, žijící v turisticky exponovaných lokalitách.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Dále jsou podporovány aktivity zlepšující kvalitu poskytovaných služeb a zvyšující turistickou atraktivitu česko-polského území jako významného turistického regionu.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Financovány mohou být tyto aktivity: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monitoring návštěvnosti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jazykové a odborné vzdělávání pracovníků v cestovním ruchu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výměnné stáže pracovníků v cestovním ruchu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Wsparcie działań towarzyszących związanych z rozwojem turystyki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Wspierane są działania związane ze złagodzeniem negatywnych skutków turystyki nie tylko dla obszarów chronionych i terenów znajdujących się w bezpośrednim sąsiedztwie obszarów chronionych, ale także dla mieszkańców pogranicza żyjących w eksponowanych turystycznie lokalizacjach.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Dalej są wspierane działania przyczyniające się do podniesienia jakości świadczonych usług i zwiększenia atrakcyjności turystycznej czesko-polskiego obszaru jako ważnego regionu turystycznego.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Dofinansowanie będą mogły otrzymać następujące działania:</a:t>
                      </a: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monitorowanie liczby odwiedzin</a:t>
                      </a: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szkolenia językowe i specjalistyczne szkolenia zawodowe pracowników w całym szeroko rozumianym sektorze turystycznym</a:t>
                      </a: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wymienne staże pracowników w całym szeroko rozumianym sektorze turystycznym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9931" y="5962015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0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42589-2D98-C1F7-BCF1-14E030C73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CB05160-DA96-FF30-915F-A13C86CD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PO2: financování a dotace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OP2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: Zakres finansowy i Wielkość dofinansowania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EBCF593F-202F-EBA7-39BB-A8B59BCC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48645"/>
              </p:ext>
            </p:extLst>
          </p:nvPr>
        </p:nvGraphicFramePr>
        <p:xfrm>
          <a:off x="390803" y="1388852"/>
          <a:ext cx="11410394" cy="4848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848045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Finanční rozsah malých projektů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P2 (cestovní ruch) 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2.000 - 40.000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,- EUR u samostatného projektu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4.000 - 80.000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,- EUR u projektu s vedoucím partnerem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Výše dotace: max. 80% 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(20% vlastní zdroje žadatele)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české příjemce malých projektů není spolufinancování ze státního rozpočtu.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Celkový rozpočet projektu nesmí přesáhnout dvojnásobek maximální výše dotace.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Zakres finansowy małych projektów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P2 (turystyka)</a:t>
                      </a: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2 000 - 40 000 EUR na samodzielny projekt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4 000 - 80 000 EUR na projekt z partnerem wiodącym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Wielkość dofinansowania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maks. 80% 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(20% </a:t>
                      </a:r>
                      <a:b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środków własnych wnioskodawcy)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 czeskich beneficjentów małych projektów nie przewiduje się dofinansowania z budżetu państwa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Całkowity budżet projektu nie może przekroczyć dwukrotności maksymalnej wysokości dofinansowania.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7" name="Obrázek 16">
            <a:extLst>
              <a:ext uri="{FF2B5EF4-FFF2-40B4-BE49-F238E27FC236}">
                <a16:creationId xmlns:a16="http://schemas.microsoft.com/office/drawing/2014/main" id="{4E9F0A18-8FDB-19D9-CD50-5C40334B59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4901EEA-678D-D26F-0025-46697780C6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5AB4584-8BC4-C231-80E5-BFB91743F4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78A3DAE-03D5-E7AD-BC01-450DE7E2FA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62B54-5AC3-CF65-0A7A-B57226C0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PO2: </a:t>
            </a:r>
            <a:r>
              <a:rPr kumimoji="0" lang="pl-PL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předkládání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projektové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žádosti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OP2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: składanie wniosku projektowego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6B2E9-32EA-0FA2-1432-66F128CD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Projektová žádost včetně povinných příloh se vyplňuje a odevzdává v novém zjednodušeném systému: </a:t>
            </a:r>
            <a:r>
              <a:rPr lang="cs-CZ" dirty="0">
                <a:hlinkClick r:id="rId2"/>
              </a:rPr>
              <a:t>http://fmp.cz-pl.eu</a:t>
            </a:r>
            <a:endParaRPr lang="cs-CZ" dirty="0"/>
          </a:p>
          <a:p>
            <a:r>
              <a:rPr lang="cs-CZ" dirty="0"/>
              <a:t>Veškeré informace pro Žadatele na našich nových webových stránkách: </a:t>
            </a:r>
            <a:r>
              <a:rPr lang="cs-CZ" dirty="0">
                <a:hlinkClick r:id="rId3"/>
              </a:rPr>
              <a:t>https://www.czplfmp.eu/cs/zadatel/</a:t>
            </a:r>
            <a:endParaRPr lang="cs-CZ" dirty="0"/>
          </a:p>
          <a:p>
            <a:r>
              <a:rPr lang="cs-CZ" dirty="0"/>
              <a:t>Důležitou přílohu každého projektu tvoří Rozpočet- tento je podrobně kontrolován během předkládání projektu. Po schválení projektu již nejsou předkládány ani kontrolovány účetní doklady.</a:t>
            </a:r>
          </a:p>
          <a:p>
            <a:r>
              <a:rPr lang="cs-CZ" dirty="0"/>
              <a:t>U stavebních prací je třeba dokládat podrobný rozpis stavebních prací s </a:t>
            </a:r>
            <a:r>
              <a:rPr lang="cs-CZ" dirty="0" err="1"/>
              <a:t>naceněním</a:t>
            </a:r>
            <a:r>
              <a:rPr lang="cs-CZ" dirty="0"/>
              <a:t> dle platného číselníku. Tyto je třeba přikládat v projektové žádosti i ve formátu určeném pro rozpočtářský program.</a:t>
            </a:r>
          </a:p>
          <a:p>
            <a:r>
              <a:rPr lang="cs-CZ" dirty="0"/>
              <a:t>U specifických restaurátorských prací (např. restaurátorské práce na sochách apod.), které nejsou uváděny v stavebních číselnících, je potřeba dodat 3 nabídky včetně podrobného rozpisu a nacenění, jaké práce budou prováděny.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E5ACE1-0788-A423-D783-8F5BFDCC12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CA7A302-6B99-7EB7-886D-8819FADD04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EBB4F2AA-3AE0-3D12-BDFB-5859AED813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28836" y="6030652"/>
            <a:ext cx="3317737" cy="8283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0712896-1BFE-72BC-358A-D2DB4A1F28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004101-CE56-915D-67A5-59536DD83EE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65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73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PO2: indikátory výstupu a výsledku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ve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FMP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OP2: wskaźniki produktu i rezultatu w 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FMP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86933"/>
              </p:ext>
            </p:extLst>
          </p:nvPr>
        </p:nvGraphicFramePr>
        <p:xfrm>
          <a:off x="207035" y="1259304"/>
          <a:ext cx="11490646" cy="4526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358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7061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517938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indikátory: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cs-CZ" sz="1400" b="0" u="non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výstupový indikátor RCO87: </a:t>
                      </a:r>
                      <a:r>
                        <a:rPr lang="cs-CZ" sz="14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Organizace zapojené do přeshraniční spolupráce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cs-CZ" sz="1400" b="1" kern="1200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Dále si každý žadatel vybírá podle zaměření z těchto indikátorů: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výstupový indikátor RCO77: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Počet podpořených kulturních a turistických míst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výstupový indikátor RCO58: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Podpořená specializovaná cyklistická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výstupový indikátor 762012: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Délka vybudovaných cyklotras, vodáckých tras, </a:t>
                      </a:r>
                      <a:r>
                        <a:rPr kumimoji="0" lang="cs-CZ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hipostezek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pěších stezek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400" b="1" u="non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0" u="non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výsledkový indikátor 910061: </a:t>
                      </a:r>
                      <a:r>
                        <a:rPr lang="cs-CZ" sz="1400" b="1" u="non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osob se zvýšeným povědomím o podpořených turistických produktech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400" b="1" u="non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0" u="non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výsledkový indikátor RCR77: </a:t>
                      </a:r>
                      <a:r>
                        <a:rPr lang="cs-CZ" sz="1400" b="1" u="non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Návštěvníci podpořených kulturních a turistických míst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400" b="0" u="non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výsledkový indikátor RCR84: </a:t>
                      </a:r>
                      <a:r>
                        <a:rPr lang="cs-CZ" sz="1400" b="1" u="non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Organizace zapojené do přeshraniční spolupráce po dokončení projektu </a:t>
                      </a:r>
                      <a:endParaRPr kumimoji="0" lang="cs-CZ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wskaźniki: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produktu RCO87: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Ponadto</a:t>
                      </a:r>
                      <a:r>
                        <a:rPr lang="cs-CZ" sz="1600" b="1" u="none" strike="noStrik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każdy</a:t>
                      </a:r>
                      <a:r>
                        <a:rPr lang="cs-CZ" sz="1600" b="1" u="none" strike="noStrik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wnioskodawca</a:t>
                      </a:r>
                      <a:r>
                        <a:rPr lang="cs-CZ" sz="1600" b="1" u="none" strike="noStrik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cs-CZ" sz="1600" b="1" u="none" strike="noStrik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zależności</a:t>
                      </a:r>
                      <a:r>
                        <a:rPr lang="cs-CZ" sz="1600" b="1" u="none" strike="noStrik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od charakteru </a:t>
                      </a:r>
                      <a:r>
                        <a:rPr lang="cs-CZ" sz="1600" b="1" u="none" strike="noStrik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działań</a:t>
                      </a:r>
                      <a:r>
                        <a:rPr lang="cs-CZ" sz="1600" b="1" u="none" strike="noStrik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wybiera</a:t>
                      </a:r>
                      <a:r>
                        <a:rPr lang="cs-CZ" sz="1600" b="1" u="none" strike="noStrik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 </a:t>
                      </a:r>
                      <a:r>
                        <a:rPr lang="cs-CZ" sz="1600" b="1" u="none" strike="noStrik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poniższych</a:t>
                      </a:r>
                      <a:r>
                        <a:rPr lang="cs-CZ" sz="1600" b="1" u="none" strike="noStrik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wskaźników</a:t>
                      </a:r>
                      <a:r>
                        <a:rPr lang="cs-CZ" sz="1600" b="1" u="none" strike="noStrik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wskaźnik</a:t>
                      </a: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produktu RCO77 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Liczba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obiektów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kulturalnych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turystycznych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objętych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wsparciem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wskaźnik</a:t>
                      </a: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produktu RCO58 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Wspierana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infrastruktura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rowerowa</a:t>
                      </a:r>
                      <a:endParaRPr lang="cs-CZ" sz="1400" b="1" u="none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wskaźnik</a:t>
                      </a: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produktu 762012 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Długość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wybudowanych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tras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rowerowych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szlaków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wodnych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szlaków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konnych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turystycznych</a:t>
                      </a:r>
                      <a:endParaRPr lang="cs-CZ" sz="1400" b="1" u="none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wskaźnnik</a:t>
                      </a: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rezultatu</a:t>
                      </a: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910061 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Liczba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osób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zwiększonej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świadomości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wspieranych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produktów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turystycznych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wskaźnnik</a:t>
                      </a: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rezultatu</a:t>
                      </a: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RCR77 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Liczba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osób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odwiedzających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obiekty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kulturalne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turystyczne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objęte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wsparciem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wskaźnnik</a:t>
                      </a: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rezultatu</a:t>
                      </a:r>
                      <a:r>
                        <a:rPr lang="cs-CZ" sz="1400" b="0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RCR84 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Organizacje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współpracujące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ponad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granicami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 </a:t>
                      </a:r>
                      <a:r>
                        <a:rPr lang="cs-CZ" sz="1400" b="1" u="non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zakończeniu</a:t>
                      </a:r>
                      <a:r>
                        <a:rPr lang="cs-CZ" sz="1400" b="1" u="non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projektu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B466941-51BB-97EE-94E4-242373F3C7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8836" y="6030652"/>
            <a:ext cx="3317737" cy="82838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2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PO4: </a:t>
            </a:r>
            <a:r>
              <a:rPr kumimoji="0" lang="pl-PL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podporované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aktivity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			PO4- </a:t>
            </a:r>
            <a:r>
              <a:rPr kumimoji="0" lang="pl-PL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spolupráce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institucí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a </a:t>
            </a:r>
            <a:r>
              <a:rPr kumimoji="0" lang="pl-PL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obyvatel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OP4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: wspierane działania			OP4-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współpraca instytucji i mieszkańców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53813"/>
              </p:ext>
            </p:extLst>
          </p:nvPr>
        </p:nvGraphicFramePr>
        <p:xfrm>
          <a:off x="390803" y="1231715"/>
          <a:ext cx="11410394" cy="4145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466725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809625" algn="l"/>
                        </a:tabLst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„people to people“ 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aktivity zaměřené na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spolupráce a společných společenských a kulturních projektů. 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zvyšují úroveň vzájemného poznání a porozumění, 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budují důvěru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mezi místními komunitami na obou stranách hranice 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přispívají k sociální a občanské soudržnosti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přeshraničního regionu.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„people to people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” 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na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rzecz rozwoju współpracy w zakresie wspólnych przedsięwzięć społecznych i kulturalnych. 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zwiększają poziom wzajemnego poznania i zrozumienia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budują zaufanie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między społeczeństwami lokalnymi po obu stronach granicy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przyczyniają się do wzmocnienia spójności społecznej i obywatelskiej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regionu transgranicznego.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4987" y="5700594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53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</a:t>
            </a: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Spolupráce obyvatel - cíle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FMP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: Współpraca mieszkańców -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cele FMP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26458"/>
              </p:ext>
            </p:extLst>
          </p:nvPr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r>
                        <a:rPr lang="cs-CZ" sz="1800" b="1" u="sng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CÍLE: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Posílení vzájemné důvěry a společné identity obyvatel euroregionu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Překonání národnostních předsudků mezi obyvateli euroregionu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Zvýšení vícejazyčnosti obyvatel euroregionu,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Zprostředkování znalostí obyvatelům euroregionu a pochopení společné historie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Restart spolupráce po pandemii COVID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CELE: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Wzmocnienie wzajemnego zaufania i wspólnej tożsamości mieszkańców euroregionu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Przezwyciężenie uprzedzeń narodowościowych wśród mieszkańców euroregionu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Zvýšení vícejazyčnosti obyvatel euroregionu, 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Zprostředkování znalostí obyvatelům euroregionu a pochopení společné historie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  <a:defRPr/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Wznowienie współpracy po pandemii COVID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692140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22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</a:t>
            </a: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Spolupráce obyvatel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podporované aktivity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mieszkańców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wspierane działania 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72651"/>
              </p:ext>
            </p:extLst>
          </p:nvPr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r>
                        <a:rPr lang="cs-CZ" sz="1800" b="1" u="sng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Podporovanými aktivitami v oblasti kultury a sportu jsou:</a:t>
                      </a:r>
                    </a:p>
                    <a:p>
                      <a:endParaRPr lang="cs-CZ" sz="1800" b="1" kern="12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Společné kulturní, sportovní a vzdělávací akce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Kulturní a vzdělávací nabídky pro veřejnost (výstavy, soutěže, autorská setkání, filmové produkce, podpora tradičních řemesel)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Vydávání společných, vícejazyčných publikací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Společná propagace a realizace sportovních akcí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809625" algn="l"/>
                        </a:tabLst>
                      </a:pPr>
                      <a:r>
                        <a:rPr kumimoji="0" lang="pl-PL" sz="18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Wspieranymi działaniami w dziedzinie kultury i sportu będą:</a:t>
                      </a:r>
                      <a:endParaRPr kumimoji="0" lang="cs-CZ" sz="18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 wydarzenia kulturalne, sportowe i edukacyjne 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Oferty kulturalne i edukacyjne dla społeczeństwa (wystawy, konkursy, spotkania autorskie, produkcje filmowe, wspieranie tradycyjnych rzemiosł)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Wydawanie wspólnych, wielojęzycznych publikacji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 promocja i realizacja imprez sportowych 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692140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18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</a:t>
            </a: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Spolupráce obyvatel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podporované aktivity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mieszkańców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wspierane działania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67310"/>
              </p:ext>
            </p:extLst>
          </p:nvPr>
        </p:nvGraphicFramePr>
        <p:xfrm>
          <a:off x="390803" y="1231715"/>
          <a:ext cx="11410394" cy="499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9625" algn="l"/>
                        </a:tabLst>
                      </a:pPr>
                      <a:r>
                        <a:rPr lang="cs-CZ" sz="1800" b="1" u="sng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Podporovanými aktivitami v oblasti vzdělávání jsou: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Realizace motivačních a informačních kampaní pro širokou veřejnost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Začleňování cizinců do společnosti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Setkávání a rozvoj kulturních dovedností pracovníků orgánů veřejné správy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Vzdělávání na dálku - Realizace webových prezentací a využívání interaktivních metod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Pořádání konferencí, pořádání výstav a projektových dnů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Pořádání populárně ‑ vědeckých setkávacích akcí pro mládež a širokou veřejnost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9625" algn="l"/>
                        </a:tabLst>
                      </a:pPr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Wspieranymi działaniami w dziedzinie edukacji będą:</a:t>
                      </a:r>
                      <a:endParaRPr lang="cs-CZ" sz="1800" b="1" u="sng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 kampanii motywacyjnych i informacyjnych dla ogółu społeczeństwa 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Integracja społeczna cudzoziemców 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Spotkania i rozwijanie umiejętności kulturowych pracowników organów administracji publicznej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Edukacja na odległość – realizacja prezentacji internetowych i stosowanie interaktywnych metod  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Organizacja konferencji, wystaw i dni projektów 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Organizacja spotkań popularnonaukowych dla młodzieży i ogółu społeczeństwa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2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</a:t>
            </a: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Spolupráce obyvatel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podporované aktivity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mieszkańców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wspierane działania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73492"/>
              </p:ext>
            </p:extLst>
          </p:nvPr>
        </p:nvGraphicFramePr>
        <p:xfrm>
          <a:off x="390803" y="1231715"/>
          <a:ext cx="11410394" cy="429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9625" algn="l"/>
                        </a:tabLst>
                      </a:pPr>
                      <a:r>
                        <a:rPr lang="cs-CZ" sz="1800" b="1" u="sng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Podporovanými aktivitami v oblasti vzdělávání jsou: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Sestavování sborníků a publikací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Setkávání studentů/žáků a pracovníků, kteří pracují v oblasti výchovy, vzdělání a rozvíjení znalostí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a podpora výuky jazyků sousedů ve všech fázích vzdělávání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kulturních a jazykových dovedností pracovníků orgánů veřejné správy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studijních možností a organizace výměnných pobytů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9625" algn="l"/>
                        </a:tabLst>
                      </a:pPr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Wspieranymi działaniami w dziedzinie edukacji będą: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Tworzenie opracowań i publikacji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Spotkania studentów/uczniów i pracowników pracujących w dziedzinie wychowania, edukacji i rozwijania wiedzy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Rozwijanie i wspieranie nauczania języków sąsiadów na wszystkich etapach edukacji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Rozwijanie umiejętności kulturowych i językowych pracowników organów administracji publicznej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Rozwój możliwości studiowania  i organizowanie pobytów wymiennych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07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</a:t>
            </a: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Spolupráce institucí - cíle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FMP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: Współpraca instytucji -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cele FMP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94284"/>
              </p:ext>
            </p:extLst>
          </p:nvPr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r>
                        <a:rPr lang="cs-CZ" sz="1800" b="1" u="sng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CÍLE: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Prohloubení spolupráce v oblasti kultury a sportu v euroregionu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Posílení spolupráce výchovných a vzdělávacích institucí v euroregionu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Posílení institucionální kapacity a rozvoj kooperací institucí v euroregionu,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Restart spolupráce po pandemii COVID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CELE: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Pogłębienie współpracy w dziedzinie kultury i sportu w euroregionie 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Wzmocnienie współpracy pomiędzy instytucjami wychowawczymi i edukacyjnymi w euroregionie 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Wzmocnienie zdolności instytucjonalnych i rozwój współpracy instytucji w euroregionie</a:t>
                      </a: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Wznowienie współpracy po pandemii COVID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692140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5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365126"/>
            <a:ext cx="10735141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Rozdělení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alokace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Fondu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malých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projektů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ČR - PL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období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2021 - 2027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Podział alokacji Funduszu Małych Projektów CZ - PL na okres 2021 - 2027 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269E0D6-6D80-452F-891F-F833093D5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32704"/>
              </p:ext>
            </p:extLst>
          </p:nvPr>
        </p:nvGraphicFramePr>
        <p:xfrm>
          <a:off x="962985" y="1386503"/>
          <a:ext cx="10065378" cy="3329339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C19859">
                        <a:tint val="65000"/>
                        <a:satMod val="270000"/>
                      </a:srgbClr>
                    </a:gs>
                    <a:gs pos="25000">
                      <a:srgbClr val="C19859">
                        <a:tint val="60000"/>
                        <a:satMod val="300000"/>
                      </a:srgbClr>
                    </a:gs>
                    <a:gs pos="100000">
                      <a:srgbClr val="C19859">
                        <a:tint val="29000"/>
                        <a:satMod val="40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6276541">
                  <a:extLst>
                    <a:ext uri="{9D8B030D-6E8A-4147-A177-3AD203B41FA5}">
                      <a16:colId xmlns:a16="http://schemas.microsoft.com/office/drawing/2014/main" val="3163126770"/>
                    </a:ext>
                  </a:extLst>
                </a:gridCol>
                <a:gridCol w="3788837">
                  <a:extLst>
                    <a:ext uri="{9D8B030D-6E8A-4147-A177-3AD203B41FA5}">
                      <a16:colId xmlns:a16="http://schemas.microsoft.com/office/drawing/2014/main" val="2405199461"/>
                    </a:ext>
                  </a:extLst>
                </a:gridCol>
              </a:tblGrid>
              <a:tr h="817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CZ+PL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</a:t>
                      </a:r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alokacja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2021 - 2027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327102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Nisa </a:t>
                      </a:r>
                      <a:r>
                        <a:rPr lang="pl-PL" sz="1600" b="1" u="none" strike="noStrike" dirty="0"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pl-PL" sz="1600" b="1" u="none" strike="noStrike" dirty="0">
                          <a:solidFill>
                            <a:srgbClr val="FF66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Nysa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5 475 000,00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99346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 err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Glacensis</a:t>
                      </a:r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Glacensis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9 791 000,00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8841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Praděd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Pradziad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7 857 000,00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30610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Silesia / 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Silesia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5 534 000,00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633673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Těšínské Slezsko/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4 457 000,00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79988"/>
                  </a:ext>
                </a:extLst>
              </a:tr>
              <a:tr h="37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Beskydy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Beskidy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2 660 101,60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23438"/>
                  </a:ext>
                </a:extLst>
              </a:tr>
              <a:tr h="37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Łącznie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 + PL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1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35 774 101,60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88365"/>
                  </a:ext>
                </a:extLst>
              </a:tr>
            </a:tbl>
          </a:graphicData>
        </a:graphic>
      </p:graphicFrame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1DA2D80-802D-DB3D-F004-DD85ED58AD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2678" y="5531208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2824"/>
            <a:ext cx="766985" cy="76698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4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</a:t>
            </a: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Spolupráce institucí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podporované aktivity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instytucji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wspierane działania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9322"/>
              </p:ext>
            </p:extLst>
          </p:nvPr>
        </p:nvGraphicFramePr>
        <p:xfrm>
          <a:off x="390803" y="1231715"/>
          <a:ext cx="11410394" cy="4175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9625" algn="l"/>
                        </a:tabLst>
                      </a:pPr>
                      <a:r>
                        <a:rPr lang="cs-CZ" sz="1800" b="1" u="sng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Podporovanými aktivitami v této oblasti ve FPM jsou: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Setkávání, inicializace a podpora spolupráce kooperačních struktur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Setkávání a koordinace odborných grémií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Pořádání konferencí, seminářů, workshopů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Setkávání odborných pracovních skupin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Setkávání a propojování místních akčních skupin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strategických partnerství a dalších aktivních spojení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společenské angažovanosti 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9625" algn="l"/>
                        </a:tabLst>
                      </a:pPr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Wspieranymi działaniami w tej dziedzinie w FPM będą: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Spotkania, inicjowanie i wspieranie współpracy struktur współpracy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Spotkania i koordynacja grup ekspertów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Organizacja konferencji, seminariów, warsztatów 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Spotkania eksperckich grup roboczych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Spotkania i łączenie lokalnych grup działania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Rozwijanie partnerstw strategicznych i innych aktywnych powiązań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Wspomaganie zaangażowania społecznego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7131" y="5692140"/>
            <a:ext cx="3317737" cy="8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8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</a:t>
            </a: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Spolupráce institucí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podporované aktivity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instytucji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wspierane działania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6021"/>
              </p:ext>
            </p:extLst>
          </p:nvPr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9625" algn="l"/>
                        </a:tabLst>
                      </a:pPr>
                      <a:r>
                        <a:rPr lang="cs-CZ" sz="1800" b="1" u="sng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Podporovanými aktivitami v oblasti kultury a sportu budou: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Setkávání pracovníků institucí, spolků, a dalších organizací, které pracují v oblasti kultury a sportu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Vytváření přehledu společných kulturních akcí, například kalendáře akcí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Propojování soukromého a veřejného sektoru v oblasti kultury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9625" algn="l"/>
                        </a:tabLst>
                      </a:pPr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Wspieranymi działaniami w dziedzinie kultury i sportu będą: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Spotkania pracowników instytucji, stowarzyszeń i innych organizacji działających w obszarze kultury i sportu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Tworzenie przeglądu wspólnych wydarzeń kulturalnych, np. kalendarza imprez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Łączenie sektora prywatnego i publicznego w dziedzinie kultury	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7131" y="5692140"/>
            <a:ext cx="3317737" cy="8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3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</a:t>
            </a: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Spolupráce institucí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podporované aktivity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instytucji -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wspierane działania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62376"/>
              </p:ext>
            </p:extLst>
          </p:nvPr>
        </p:nvGraphicFramePr>
        <p:xfrm>
          <a:off x="390803" y="1231715"/>
          <a:ext cx="11410394" cy="4693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9625" algn="l"/>
                        </a:tabLst>
                      </a:pPr>
                      <a:r>
                        <a:rPr lang="cs-CZ" sz="1800" b="1" u="sng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Podporovanými aktivitami v oblasti vzdělávání budou: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Setkávání a spolupráce učitelů a ostatních pracovníků, kteří pracují v oblasti výchovy, vzdělání a rozvíjení znalostí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studijních možností pracovníků, kteří pracují v oblasti výchovy, vzdělání a rozvíjení znalostí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Setkávání a spolupráce přeshraniční akademických struktur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Setkávání a spolupráce v oblasti kvality výchovy, vzdělávání, dialog s mládeží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Spolupráce vzdělávacích institucí v oblasti historie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9625" algn="l"/>
                        </a:tabLst>
                      </a:pPr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Wspieranymi działaniami w dziedzinie edukacji będą: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Spotkania i współpraca nauczycieli i innych pracowników pracujących w dziedzinie wychowania, edukacji i rozwijania wiedzy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Rozwój możliwości studiowania  pracowników pracujących w dziedzinie wychowania, edukacji i rozwijania wiedzy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Spotkania i współpraca transgranicznych struktur akademickich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Spotkania i współpraca w zakresie jakości wychowania, kształcenia, dialog z młodzieżą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 placówek oświatowych w zakresie historii</a:t>
                      </a: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" y="6092824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1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financování a dotace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Zakres finansowy i Wielkość dofinansowania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56978"/>
              </p:ext>
            </p:extLst>
          </p:nvPr>
        </p:nvGraphicFramePr>
        <p:xfrm>
          <a:off x="390803" y="1388852"/>
          <a:ext cx="11410394" cy="4848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848045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Finanční rozsah malých projektů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 (spolupráce institucí a obyvatel) 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1.000 - 30.000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,- EUR u samostatného projektu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2.000 - 60.000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,- EUR u projektu s vedoucím partnerem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Výše dotace: max. 80% 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(20% vlastní zdroje žadatele)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české příjemce malých projektů není spolufinancování ze státního rozpočtu.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Celkový rozpočet projektu nesmí přesáhnout dvojnásobek maximální výše dotace.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Zakres finansowy małych projektów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 (współpraca instytucji i mieszkańców)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1 000 - 30 000 EUR na samodzielny projekt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2 000 - 60 000 EUR na projekt z partnerem wiodącym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Wielkość dofinansowania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maks. 80% 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(20% </a:t>
                      </a:r>
                      <a:b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środków własnych wnioskodawcy)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 czeskich beneficjentów małych projektów nie przewiduje się dofinansowania z budżetu państwa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Całkowity budżet projektu nie może przekroczyć dwukrotności maksymalnej wysokości dofinansowania.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7" name="Obrázek 16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56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8F807-4864-EAA4-3CBF-3B8167F14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1A875B6-511B-609A-5A49-DF8C6E7E7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indikátory výstupu a výsledku ve fmp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wskaźniki produktu i rezultatu w fmp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E8DD650F-F4A1-B21C-3B74-0D88372C8A44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25179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517938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indikátory: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výstupový indikátor RCO87: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Organizace zapojené do přeshraniční spolupráce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výsledkový indikátor RCR84: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 po dokončení projektu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wskaźniki: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produktu RCO87: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rezultatu RCR84: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 po zakończeniu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E0064E5-46EC-4D49-EDD2-C223175BCF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9493" y="5328159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17AAD8A-2C97-523A-6388-EFEA5B0B45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C4A584B-BE4F-7391-5F3A-614CD11453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DB10B78-C487-35B1-AE39-7B7FE38A1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582EC4C-B423-6E3C-549F-75B5EE3409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00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indikátory výstupu a výsledku ve fmp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wskaźniki produktu i rezultatu w fmp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602182"/>
              </p:ext>
            </p:extLst>
          </p:nvPr>
        </p:nvGraphicFramePr>
        <p:xfrm>
          <a:off x="390803" y="1231715"/>
          <a:ext cx="11410394" cy="44816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81637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Dále si každý žadatel vybírá podle zaměření z těchto indikátorů: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vhodné pro projektové aktivity, zaměřené na pořádání akcí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širokou veřejnost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výstupový indikátor RCO115: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Společně organizované přeshraniční veřejné akce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výsledkový indikátor 918201: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Společně organizované přeshraniční veřejné události po dokončení projektu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 vhodný pro akce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uzavřenou skupinu osob</a:t>
                      </a: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výsledkový indikátor RCO81: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Účast na společných přeshraničních akcích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Ponadto każdy wnioskodawca w zależności od charakteru działań wybiera z poniższych wskaźników: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odpowiednie dla działań projektu, dotyczących organizacji wydarzeń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 szerokiej publiczności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produktu RCO115: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Wspólnie organizowane transgraniczne wydarzenia publiczne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wskaźnnik rezultatu 918201: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Wspólnie organizowane transgraniczne wydarzenia publiczne po zakończeniu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odpowiedni dla wydarzeń skierowanych do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zamkniętej grupy osób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rezultatu RCO81: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Uczestnictwo we wspólnych działaniach transgranicznych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5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předložení žádosti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składanie wniosku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762041"/>
              </p:ext>
            </p:extLst>
          </p:nvPr>
        </p:nvGraphicFramePr>
        <p:xfrm>
          <a:off x="390803" y="1231716"/>
          <a:ext cx="11410394" cy="445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Předložení žádosti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podává žádost o poskytnutí dotace územně příslušnému Správci FMP na standardizovaném formuláři vyplněném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obou jazykových mutacích.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projektové žádosti je třeba vyplnit všechny nezbytné údaje.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je poté finalizována, následně je třeba projektovou žádost exportovat do PDF. Verzi v PDF je nutné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elektronicky podepsat 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poté podepsanou vložit jako přílohu do systému.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Tím je žádost podána u Správce Fondu. Toto podání žádosti u Správce se považuje za zaevidování projektové žádosti.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http://fmp.cz-pl.eu</a:t>
                      </a: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alt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Składanie wniosku</a:t>
                      </a:r>
                      <a:endParaRPr kumimoji="0" lang="pl-PL" sz="17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składa wniosek o dofinansowanie do właściwego terytorialnie Zarządzającego FMP na zestandaryzowanym formularzu wypełnionym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obu językach.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 wniosku o dofinansowanie projektu należy wypełnić wszystkie niezbędne informacje.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Następnie wniosek jest finalizowany, po czym należy go wyeksportować do pliku PDF. Wersję PDF należy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podpisać elektronicznie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 następnie podpisaną wgrać do systemu jako załącznik. W ten sposób wniosek jest złożony u Zarządzającego Funduszem.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Takie złożenie wniosku u Zarządzającego uważa się za zaewidencjonowanie wniosku projektowego.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http://fmp.cz-pl.eu</a:t>
                      </a: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83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předložení žádosti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składanie wniosku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58404"/>
              </p:ext>
            </p:extLst>
          </p:nvPr>
        </p:nvGraphicFramePr>
        <p:xfrm>
          <a:off x="419100" y="1231715"/>
          <a:ext cx="11443552" cy="46100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755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6001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610044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35E4A612-E131-5CDA-0FCA-B38A5863EB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48" y="1506306"/>
            <a:ext cx="1411275" cy="198814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BEE6D24-B5BA-59B0-7B77-06FCDAF0E2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77" y="1498550"/>
            <a:ext cx="1510445" cy="200365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A3EB11C-85B5-A91A-7BE4-0E239049D4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116" y="1526378"/>
            <a:ext cx="1334262" cy="197904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B1286A3-5E70-87EC-31BD-487DB5D815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817" y="1512443"/>
            <a:ext cx="1352066" cy="198814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AEF3C194-6577-1EF8-F4B3-EBF1F83A9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320" y="3615279"/>
            <a:ext cx="2877995" cy="197904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80546676-C9A8-F51C-D5DE-CFC2E6FFC9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560" y="3615278"/>
            <a:ext cx="2185469" cy="1979049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1BBF6FA2-E9C7-6531-8CCA-524E4879F1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576" y="3615279"/>
            <a:ext cx="1962693" cy="1979049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D4E00445-0F83-573B-8D58-0308B1AA6B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272" y="1526378"/>
            <a:ext cx="1344522" cy="196806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1FEC477-7C78-4035-FFD0-4288678FBCC3}"/>
              </a:ext>
            </a:extLst>
          </p:cNvPr>
          <p:cNvSpPr txBox="1"/>
          <p:nvPr/>
        </p:nvSpPr>
        <p:spPr>
          <a:xfrm>
            <a:off x="1144648" y="6165358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11"/>
              </a:rPr>
              <a:t>http://fmp.cz-pl.eu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10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seznam příloh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wykaz załączników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09735"/>
              </p:ext>
            </p:extLst>
          </p:nvPr>
        </p:nvGraphicFramePr>
        <p:xfrm>
          <a:off x="390803" y="1231716"/>
          <a:ext cx="11410394" cy="3627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670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32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Podrobný rozpočet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Stanovy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Výpis z registru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Statutární orgán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Čestné prohlášení partnerů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Prohlášení o partnerství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Dohoda o spolupráci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Identifikace bankovního účtu (pouze vedoucí partner)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Příloha pro projekty zaměřené na vzájemné setkávání a odbornou přípravu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szczegółowy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Statut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Wyciąg z rejestru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 statutowy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partnerów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o partnerstwie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Porozumienie o współpracy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Identyfikacja rachunku bankowego (tylko partner wiodący)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 dla projektów dotyczących wzajemnych spotkań i programów szkoleniowych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B466941-51BB-97EE-94E4-242373F3C7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67863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11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kontrola formálních náležitostí a přijatelnosti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kontrola wymogów formalnych i kwalifikowalności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47165"/>
              </p:ext>
            </p:extLst>
          </p:nvPr>
        </p:nvGraphicFramePr>
        <p:xfrm>
          <a:off x="390803" y="1231716"/>
          <a:ext cx="11410394" cy="4693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670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32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Kontrola formálních náležitostí a přijatelnosti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 s žádostí o podporu je třeba doložit veškeré povinné přílohy.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neúplnosti nebo jiných nesrovnalostí v žádosti vyzve Správce žadatele k doplnění žádosti o podporu.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 III. příjmu projektových žádostí bude u projektů spadajících pod PO2 možnost navrácení Žádosti k doplnění dvakrát. Na první doplnění žádosti o podporu má Žadatel 10 pracovních dnů a na druhé doplnění 5 pracovních dní. U projektů z PO4 bude v tomto příjmu stále možné pouze jedno navrácení k doplnění.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 IV. příjmu projektových Žádostí bude možnost dvojího navrácení k doplnění u projektů z obou prioritních os.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alt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Kontrola wymogów formalnych i kwalifikowalności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Wraz z wnioskiem o dofinansowanie należy złożyć wszystkie obowiązkowe załączniki.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niekompletności lub innych nieprawidłowości we wniosku, Zarządzający wezwie wnioskodawcę do uzupełnienia wniosku o dofinansowanie.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III. otrzymania wniosków projektowych, dla projektów objętych PO2 możliwe będzie dwukrotne zwrócenie Wniosku do realizacji. Wnioskodawca ma 10 dni roboczych na pierwsze uzupełnienie wniosku o wsparcie i 5 dni roboczych na drugie uzupełnienie. Dla projektów z PO4 w tym dochodzie możliwy będzie jeszcze tylko jeden powrót do doładowań.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 IV. otrzymania projektu Wnioski będą miały możliwość podwójnego zwrotu do uzupełnienia dla projektów z obu osi priorytetowych.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B466941-51BB-97EE-94E4-242373F3C7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0" y="567863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33F35897-1192-4706-A75B-1463C5D80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130" y="195401"/>
            <a:ext cx="7463011" cy="527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79496DD-072F-56A1-E09A-265DE90F62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7131" y="5746868"/>
            <a:ext cx="3317737" cy="828383"/>
          </a:xfrm>
          <a:prstGeom prst="rect">
            <a:avLst/>
          </a:prstGeom>
        </p:spPr>
      </p:pic>
      <p:sp>
        <p:nvSpPr>
          <p:cNvPr id="6" name="Google Shape;115;p3">
            <a:extLst>
              <a:ext uri="{FF2B5EF4-FFF2-40B4-BE49-F238E27FC236}">
                <a16:creationId xmlns:a16="http://schemas.microsoft.com/office/drawing/2014/main" id="{D2B33AF2-3A03-4056-7819-B60F4804CB57}"/>
              </a:ext>
            </a:extLst>
          </p:cNvPr>
          <p:cNvSpPr txBox="1">
            <a:spLocks/>
          </p:cNvSpPr>
          <p:nvPr/>
        </p:nvSpPr>
        <p:spPr>
          <a:xfrm>
            <a:off x="9901142" y="336376"/>
            <a:ext cx="2325984" cy="44354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99"/>
              </a:buClr>
              <a:buSzPts val="2800"/>
              <a:buFont typeface="Arial"/>
              <a:buNone/>
            </a:pPr>
            <a:r>
              <a:rPr lang="pl-PL" sz="20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Obszar wsparcia</a:t>
            </a:r>
          </a:p>
        </p:txBody>
      </p:sp>
      <p:sp>
        <p:nvSpPr>
          <p:cNvPr id="15" name="Google Shape;115;p3">
            <a:extLst>
              <a:ext uri="{FF2B5EF4-FFF2-40B4-BE49-F238E27FC236}">
                <a16:creationId xmlns:a16="http://schemas.microsoft.com/office/drawing/2014/main" id="{C6DDC229-8D58-3CD4-7D81-0C50860C9E76}"/>
              </a:ext>
            </a:extLst>
          </p:cNvPr>
          <p:cNvSpPr txBox="1">
            <a:spLocks/>
          </p:cNvSpPr>
          <p:nvPr/>
        </p:nvSpPr>
        <p:spPr>
          <a:xfrm>
            <a:off x="-269" y="362226"/>
            <a:ext cx="2501900" cy="44354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99"/>
              </a:buClr>
              <a:buSzPts val="2800"/>
              <a:buFont typeface="Arial"/>
              <a:buNone/>
            </a:pPr>
            <a:r>
              <a:rPr lang="pl-PL" sz="20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Programové území</a:t>
            </a:r>
            <a:endParaRPr lang="pl-PL" sz="20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2824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4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Výzva: hodnocení malých projektů a schvalování malých projektů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Nabór: ocena małych projektów i zatwierdzanie małych projektów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41584"/>
              </p:ext>
            </p:extLst>
          </p:nvPr>
        </p:nvGraphicFramePr>
        <p:xfrm>
          <a:off x="390803" y="1231716"/>
          <a:ext cx="11410394" cy="4251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Hodnocení malých projektů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Kontrole formálních náležitostí a přijatelnosti jsou u malých projektů hodnoceny finanční a věcné kvality a přeshraniční spolupráce a přeshraniční dopad malých projektů.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Schvalování malých projektů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Ohodnocené žádosti na malé projekty jsou předloženy Euroregionálnímu řídícímu výboru.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rozhodnutí EŘV udělit dotaci bude Správcem Konečnému uživateli navržena Smlouva o financování malého projektu z FMP.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 Smlouvě o financování malého projektu z FMP jsou stanoveny podmínky, za jakých bude malý projekt realizován.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alt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Ocena małych projektów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przeprowadzeniu kontroli wymogów formalnych i kwalifikowalności oceniania jest jakość finansowa i merytoryczna oraz współpraca transgraniczna i wpływ transgraniczny małych projektów.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Zatwierdzanie małych projektów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Ocenione wnioski o dofinansowanie małych projektów są składane Euroregionalnemu Komitetowi Sterującemu.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decyzji EKS o przyznaniu dofinansowania, Zarządzający zaproponuje beneficjentowi małego projektu umowę o dofinansowanie małego projektu z FMP.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Umowa o finansowaniu małego projektu z FMP określa warunki, na jakich mały projekt będzie realizowany.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B466941-51BB-97EE-94E4-242373F3C7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713352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51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73020"/>
              </p:ext>
            </p:extLst>
          </p:nvPr>
        </p:nvGraphicFramePr>
        <p:xfrm>
          <a:off x="325246" y="1054735"/>
          <a:ext cx="11410394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pro úzkou cílovou skupinu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malých projektů, u kterých je předem znám počet účastníků.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Rozpočet = jednotkové náklady pro aktivitu + jednorázová částka pro povinnou publicitu (lump sum).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Jednotkový náklad bude vyplácen pouze za skutečný počet účastníků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splnění nároku na jednotkový náklad na den je doporučené časové minimum 4 hodiny bez započtení cesty na akci a z akce.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dla wąskiej grupy docelowej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małych projektów w których znana jest liczba uczestników.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= stawka jednostkowa na działanie + kwota ryczałtowa na obowiązkową promocję (lump sum).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jednostkowa zostanie wypłacona tylko za faktyczną liczbę uczestników.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spełnić warunki wykorzystania stawki jednostkowej za dzień, zalecany jest minimalny czas 4 godziny bez uwzględniania dojazdu na wydarzenie i z wydarzenia.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48980D7-1CF5-4A24-C52A-28A26758B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67863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94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78823"/>
              </p:ext>
            </p:extLst>
          </p:nvPr>
        </p:nvGraphicFramePr>
        <p:xfrm>
          <a:off x="325246" y="1054735"/>
          <a:ext cx="11410394" cy="4053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Typy aktivit: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Sportovní aktivity a aktivity spolků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…33,-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Tábory a výměnné pobyty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…52,-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Konference a workshopy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…49,-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Poznávací/turistické zájezdy, výlety, exkurze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Výukové a vzdělávací akce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…40,- EUR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Typy działań: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sportowe i działania związków, stowarzyszeń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…33,-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Obozy i pobyty </a:t>
                      </a: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wymienne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…52,-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Konferencje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warsztaty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…49,-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Wyjazdy poznawcze/turystyczne, wycieczki, zwiedzanie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...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Wydarzenia związane z nauczaniem i edukacją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…40,- EUR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48980D7-1CF5-4A24-C52A-28A26758B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1574" y="550931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41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15223"/>
              </p:ext>
            </p:extLst>
          </p:nvPr>
        </p:nvGraphicFramePr>
        <p:xfrm>
          <a:off x="325246" y="1054735"/>
          <a:ext cx="11410394" cy="3139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Povinná publicita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malých projektů zaměřených na úzkou cílovou skupin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Povinná publicita je řešena formou jednorázové částky (lump sum).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Výše jednorázové částky je stanovena na 39,- €.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povinnou publicitu bude vyplacena pouze v případě řádného splnění povinné publicity.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Obowiązkowa promocja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małych projektów skierowanych do wąskiej grupy docelowej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Obowiązkowa promocja będzie finansowana w formie kwoty ryczałtowej (lump sum).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Wysokość kwoty ryczałtowej ustalono na 39 €.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na obowiązkową promocję zostanie wypłacona tylko wtedy, gdy obowiązkowa promocja zostanie prawidłowo zrealizowana.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48980D7-1CF5-4A24-C52A-28A26758B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50931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42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2543B5E-44A9-19B7-0E04-D3722543828A}"/>
              </a:ext>
            </a:extLst>
          </p:cNvPr>
          <p:cNvSpPr txBox="1"/>
          <p:nvPr/>
        </p:nvSpPr>
        <p:spPr>
          <a:xfrm>
            <a:off x="260958" y="1188739"/>
            <a:ext cx="1154023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highlight>
                  <a:srgbClr val="FFFF00"/>
                </a:highligh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POČET OSOB X POČET DNÍ = POČET OSOBODNÍ X SAZBA DLE TYPU AKCE = JEDNOTKOVÝ NÁKLAD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sz="1600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PŘÍKLAD</a:t>
            </a:r>
            <a:r>
              <a:rPr lang="cs-CZ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pětidenní soustředění pro CZ a PL děti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cs-CZ" sz="1600" b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 osob x 5 dny = 150 osobodní x 52 EUR (sazba pro tábor) = 7.800 EUR (způsobilé výdaje)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cs-CZ" sz="1600" b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Při vyúčtování doložena (prezenční listina, fotodokumentace) účast 28 osob (neúčast dvou osob). 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cs-CZ" sz="1600" b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Výpočet na závěr projektu: 28 osob na 5 dní = 140 osobodní x 52 EUR = </a:t>
            </a:r>
            <a:r>
              <a:rPr kumimoji="0" lang="cs-CZ" sz="1600" b="1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7.280 EUR </a:t>
            </a:r>
            <a:r>
              <a:rPr kumimoji="0" lang="cs-CZ" sz="1600" b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(způsobilé výdaje)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+ 39 EUR publicita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AC8E2FC-458A-7CD0-09B6-BCA7A53EE69E}"/>
              </a:ext>
            </a:extLst>
          </p:cNvPr>
          <p:cNvSpPr txBox="1"/>
          <p:nvPr/>
        </p:nvSpPr>
        <p:spPr>
          <a:xfrm>
            <a:off x="390803" y="3621379"/>
            <a:ext cx="1154023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cs-CZ" sz="1600" b="1" dirty="0">
                <a:solidFill>
                  <a:srgbClr val="FF66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LICZBA OSÓB X LICZBA DNI = LICZBA OSOBODNI X STAWKA WG RODZAJU DZIAŁANIA = STAWKA JEDNOSTKOWA</a:t>
            </a:r>
          </a:p>
          <a:p>
            <a:pPr marL="0" lvl="1">
              <a:spcBef>
                <a:spcPts val="600"/>
              </a:spcBef>
            </a:pPr>
            <a:r>
              <a:rPr lang="cs-CZ" sz="1600" u="sng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PRZYKŁAD: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pięciodniowy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obóz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dla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dzieci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z CZ i PL</a:t>
            </a:r>
          </a:p>
          <a:p>
            <a:pPr marL="0" lvl="1">
              <a:spcBef>
                <a:spcPts val="600"/>
              </a:spcBef>
            </a:pP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osób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x 5 dni = 150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osobodni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x 52 EUR (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stawka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dla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obozu) = 7.800 EUR (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wydatki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kwalifikowalne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>
              <a:spcBef>
                <a:spcPts val="600"/>
              </a:spcBef>
            </a:pP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Przy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rozliczeniu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udokumentowany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lista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obecności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dokumentacja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fotograficzna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udział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28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osób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dwie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osoby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nie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uczestniczyły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0" lvl="1">
              <a:spcBef>
                <a:spcPts val="600"/>
              </a:spcBef>
            </a:pP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Wyliczenie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koniec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projektu: 28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osób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przez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5 dni = 140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osobodni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x 52 EUR = </a:t>
            </a:r>
            <a:r>
              <a:rPr lang="cs-CZ" sz="1600" b="1" u="sng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7.280 EUR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wydatki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kwalifikowalne</a:t>
            </a: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>
              <a:spcBef>
                <a:spcPts val="600"/>
              </a:spcBef>
            </a:pPr>
            <a:r>
              <a:rPr lang="cs-CZ" sz="16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+ 39 EUR </a:t>
            </a:r>
            <a:r>
              <a:rPr lang="cs-CZ" sz="16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promocja</a:t>
            </a:r>
            <a:endParaRPr lang="cs-CZ" sz="16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sz="1600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78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 vykazování výdajů - 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52994"/>
              </p:ext>
            </p:extLst>
          </p:nvPr>
        </p:nvGraphicFramePr>
        <p:xfrm>
          <a:off x="310732" y="1054735"/>
          <a:ext cx="11410394" cy="329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Malé projekty zaměřené na </a:t>
                      </a:r>
                      <a:r>
                        <a:rPr kumimoji="0" lang="cs-CZ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širokou cílovou skupinu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Malé projekty zaměřené na účast široké veřejnosti (akce pro veřejnost, u kterých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není známý počet účastníků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jsou volně přístupné).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Počet účastníků nelze stanovit předem a účast je možná i bez předchozího přihlášení.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Může se jednat o následující akce: </a:t>
                      </a:r>
                      <a:r>
                        <a:rPr kumimoji="0" lang="cs-CZ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festivaly a koncerty, trhy a jarmarky, dožínky, veřejné slavnosti nebo i sportovní aktivity masového charakteru bez nutnosti registrace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 projekty skierowane </a:t>
                      </a: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szerokiej grupy docelowej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 projekty skierowane do szerokiej grupy docelowej (wydarzenia dla publiczności, w przypadku których ni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 jest znana liczba uczestników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mają charakter otwarty).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Liczba uczestników nie może być określona z góry, a udział jest możliwy także bez wcześniejszego zgłoszenia.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Mogą to być poniższe wydarzenia: </a:t>
                      </a:r>
                      <a:r>
                        <a:rPr kumimoji="0" lang="pl-PL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festiwale i koncerty, targi i jarmarki, dożynki, publiczne festyny a także działania sportowe o charakterze masowym bez konieczności rejestracji.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67863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44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71556"/>
              </p:ext>
            </p:extLst>
          </p:nvPr>
        </p:nvGraphicFramePr>
        <p:xfrm>
          <a:off x="310732" y="1054735"/>
          <a:ext cx="11410394" cy="3672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předloží detailní návrh rozpočtu rozdělený na zapojené partnery projektu. 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Rozpočet bude kontrolován z hlediska výše jednotlivých výdajů (jednotkových cen), z hlediska struktury výdajů a z hlediska požadovaného množství jednotlivých služeb a vybavení. 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 návrhu rozpočtu se stává jednorázová částka (lump sum). 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Vyúčtování na základě skutečných nákladů se v tomto případě neprovádí.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Malý projekt může být rozdělen i na více částí (milníků), které ale musí být obsahově ucelené a mít definované jasné výstupy naplňující účel, na který se podpora malého projektu poskytuje.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składa szczegółowy projekt budżetu, w podziale na zaangażowanych partnerów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będzie sprawdzany pod kątem wysokości poszczególnych wydatków (cen jednostkowych), struktury wydatków oraz wnioskowanej ilości poszczególnych usług i wyposażenia.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budżetu staje się kwotą ryczałtową (lump sum).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tym przypadku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rozliczenia nie dokonuje się na podstawie faktycznie poniesionych kosztów.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Mały projekt może być podzielony na kilka części (planowanych osiągnięć), ale muszą one być spójne merytorycznie i mieć jasno określone produkty, które realizują cel, na który przyznawane jest dofinansowanie dla małego projektu.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7060" y="5365910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95173"/>
              </p:ext>
            </p:extLst>
          </p:nvPr>
        </p:nvGraphicFramePr>
        <p:xfrm>
          <a:off x="310732" y="1054735"/>
          <a:ext cx="11410394" cy="4892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připraví položkový rozpočet pro dvě kategorie nákladů: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externí služby o vybavení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vybavení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Ostatní kategorie nákladů se stanoví formou paušálů z těchto dvou kontrolovaných kategorii: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20% personální náklady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 toho: 15% administrativní náklady a 15% cestovné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Při kontrole návrhu rozpočtů tohoto typu malých projektů bude Správce pro posouzení adekvátnosti nákladů externích služeb a vybavení využívat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Katalog cen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který je vytvořen jako seznam typických (opakujících se) nákladů tohoto typu malých projektů.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 rámci jednoho projektu je možné kombinovat aktivity pro širokou a úzkou cílovou skupinu.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przygotowuje szczegółowy budżet dla dwóch kategorii kosztów: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 zewnętrznych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wyposażenia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 kategorie kosztów ustalone będą w formie ryczałtów z tych dwóch podlegających kontroli kategorii: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20% kosztów personelu,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następnie z kosztów personelu: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15% koszty administracyjne i 15% koszty podróży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Podczas kontroli projektu budżetów dla tego typu małych projektów Zarządzający będzie w celu oceny adekwatności kosztów usług zewnętrznych i wyposażenia korzystał z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Katalogu cen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który zostanie sporządzony jako wykaz typowych (powtarzających się) kosztów tego typu małych projektów.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jednego projektu można łączyć działania dla szerokiej i wąskiej grupy docelowej.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622831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85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9764"/>
              </p:ext>
            </p:extLst>
          </p:nvPr>
        </p:nvGraphicFramePr>
        <p:xfrm>
          <a:off x="310732" y="1054735"/>
          <a:ext cx="11410394" cy="5699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PŘÍKLAD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Třídenní CZ-PL řemeslné sympozium,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cca 500 návštěvníků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Návrh rozpočtu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(předloženo s žádostí o dotaci)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Honoráře dřevořezbáři, kameníci, kováři, lektoři: 7.400 EUR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Materiál (dřevo, kámen, kov, dílny pro děti): 2.960 EUR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Ubytování a stravování vystupujících: 2.300 EUR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Hudební vystoupení: 710 EUR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Propagace akce (plakáty, letáky, cedulky na díla): 1.340 EUR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Překlady a tlumočení: 310 EUR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Zapůjčení vybavení: 1.200 EUR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CELKEM ZPŮSOBILÉ VÝDAJE: 16.220 EUR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+ 20 % osobní výdaje: 3.244 EUR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z os. výdajů 15 %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adm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výdaje: 486,60 EUR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z os. výdajů 15 % cestovné a ubytování: 486,60 EUR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CELKEM ZPŮSOBILÉ VÝDAJE VČETNĚ PAUŠÁLU: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20.437,20 EUR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Trzydniowe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sympozjum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rzemieślnicze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CZ-PL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ok. 500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odwiedzających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(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złożony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wraz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wnioskiem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dofinansowanie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Honoraria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rzeźbiarzy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kamieniarzy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kowali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lektorów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7.400 EUR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Materiały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drewno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kamień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metal,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warsztaty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dzieci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): 2.960 EUR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Zakwaterowanie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wyżywienie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wykonawców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2.300 EUR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Występy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muzyczne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710 EUR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Promocja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wydarzenia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plakaty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ulotki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tabliczki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wykonane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): 1.340 EUR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Tłumaczenia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pisemne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ustne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310 EUR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Wynajem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wyposażenia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1.200 EUR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CAŁKOWITE WYDATKI KWALIFIKOWALNE: 16.220 EURO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+ 20 %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3.244 EUR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z 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kosztów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15 %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administracyjne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486,60 EUR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z 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kosztów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15 %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podróży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zakwaterowania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486,60 EUR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CAŁKOWITE WYDATKI KWALIFIKOWALNE WRAZ Z RYCZAŁTAMI: </a:t>
                      </a:r>
                    </a:p>
                    <a:p>
                      <a:pPr marL="0" lvl="1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20.437,20 EUR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74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Dobrá praxe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Dobre praktyki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6965" y="5427567"/>
            <a:ext cx="3317737" cy="828383"/>
          </a:xfrm>
          <a:prstGeom prst="rect">
            <a:avLst/>
          </a:prstGeom>
        </p:spPr>
      </p:pic>
      <p:pic>
        <p:nvPicPr>
          <p:cNvPr id="3" name="Google Shape;926;p61">
            <a:extLst>
              <a:ext uri="{FF2B5EF4-FFF2-40B4-BE49-F238E27FC236}">
                <a16:creationId xmlns:a16="http://schemas.microsoft.com/office/drawing/2014/main" id="{0EAC7374-B264-D2B3-EF3C-4ED70E6865DC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0210" y="2485267"/>
            <a:ext cx="3163972" cy="237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35;p61">
            <a:extLst>
              <a:ext uri="{FF2B5EF4-FFF2-40B4-BE49-F238E27FC236}">
                <a16:creationId xmlns:a16="http://schemas.microsoft.com/office/drawing/2014/main" id="{5E7FA646-1D65-ED66-A5BA-C768392E50BF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24" y="1480207"/>
            <a:ext cx="2921577" cy="21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36;p61">
            <a:extLst>
              <a:ext uri="{FF2B5EF4-FFF2-40B4-BE49-F238E27FC236}">
                <a16:creationId xmlns:a16="http://schemas.microsoft.com/office/drawing/2014/main" id="{DA98B065-5FA2-A065-42F6-EE04D53DB754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3336" y="535424"/>
            <a:ext cx="1902073" cy="338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37;p61">
            <a:extLst>
              <a:ext uri="{FF2B5EF4-FFF2-40B4-BE49-F238E27FC236}">
                <a16:creationId xmlns:a16="http://schemas.microsoft.com/office/drawing/2014/main" id="{99A23BB1-59AB-B302-A25B-EEFCC8A7C543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4563" y="1795446"/>
            <a:ext cx="1949797" cy="264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0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 malých projektů v Programové období 2021-2027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Fundusz Małych Projektów w okresie programowania 2021-2027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85525"/>
              </p:ext>
            </p:extLst>
          </p:nvPr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Správní území okresů (obcí) spadajících do působnosti Správce Euroregionu Nisa: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české straně okres: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Česká Lípa, Liberec, Jablonec nad Nisou, Semily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polské straně okresy: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bolesławiecki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jaworski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karkonoski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kamiennogórski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lubański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lwówecki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złotoryjski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zgorzelecki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grodzki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Jelenia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Góra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 administracyjny powiatów (gmin) objętych działalnością Zarządzającego Euroregionu Nisa: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stronie czeskiej powiaty: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Česká Lípa, Liberec, Jablonec nad Nisou i Semily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stronie polskiej powiaty: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bolesławiecki, jaworski, karkonoski, kamiennogórski, lubański, lwówecki, złotoryjski, zgorzelecki, grodzki Jelenia Góra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19FA4AC-DB41-7E32-ED0B-167F80BFF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131" y="5690522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02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Dobrá praxe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Dobre praktyki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2778"/>
              </p:ext>
            </p:extLst>
          </p:nvPr>
        </p:nvGraphicFramePr>
        <p:xfrm>
          <a:off x="325245" y="1077007"/>
          <a:ext cx="11410394" cy="4968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Mezinárodní záchranné manévry 2023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s jednotkovými náklady. Typ Aktivity: Sportovní aktivity a aktivity spolků , 30,- EUR / osoba / den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Byly organizovány třídenní zimní manévry záchranných služeb. Manévry zahrnovaly teoretickou část s přednáškami tematicky odkazujícími na aktivity cvičené na manévrech - v oblasti hypotermie, mrazu atd. a praktickou část s cvičeními v reálných podmínkách. V rámci akce byl natočen propagační video o mezinárodních záchranných manévrech.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Międzynarodowe Manewry Ratownicze 2023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o kosztach jednostkowych. Rodzaj działania: Działania sportowe i działania związków, stowarzyszeń, 30,- EUR / osoba / dzień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Zorganizowano 3-dniowe zimowe manewry służb ratowniczych. Manewry obejmowały część teoretyczną z prelekcjami  tematycznie nawiązującymi do działań ćwiczonych na manewrach - z zakresu hipotermii, odmrożeń itp. W ramach działania nagrany został film-spot promocyjny o Międzynarodowych Manewrach Ratowniczych.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6" name="Google Shape;993;p65">
            <a:extLst>
              <a:ext uri="{FF2B5EF4-FFF2-40B4-BE49-F238E27FC236}">
                <a16:creationId xmlns:a16="http://schemas.microsoft.com/office/drawing/2014/main" id="{F87CF579-2789-07F2-2B42-FC84DCDFE66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651" y="3855964"/>
            <a:ext cx="1167023" cy="2069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Google Shape;994;p65">
            <a:extLst>
              <a:ext uri="{FF2B5EF4-FFF2-40B4-BE49-F238E27FC236}">
                <a16:creationId xmlns:a16="http://schemas.microsoft.com/office/drawing/2014/main" id="{C4CC4223-D1D2-BAE3-CAA7-80A2F566ACBD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007" y="3840360"/>
            <a:ext cx="3072487" cy="1732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Google Shape;995;p65">
            <a:extLst>
              <a:ext uri="{FF2B5EF4-FFF2-40B4-BE49-F238E27FC236}">
                <a16:creationId xmlns:a16="http://schemas.microsoft.com/office/drawing/2014/main" id="{54FF2927-79E9-0DD0-1D6B-CF533A2A1F7D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8861" y="3681655"/>
            <a:ext cx="1359989" cy="2417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533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Dobrá praxe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Dobre praktyki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85997"/>
              </p:ext>
            </p:extLst>
          </p:nvPr>
        </p:nvGraphicFramePr>
        <p:xfrm>
          <a:off x="325245" y="1077007"/>
          <a:ext cx="11410394" cy="4968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Inspiraci můžete najít v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Kompendium přeshraničních projektů 2014-2020 v Euroregionu Neisse-Nisa-Nysa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Elektronická verze ke stažení zde: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3"/>
                        </a:rPr>
                        <a:t>https://ern.cz/files2/publikace/Kompendium_2022_CZ.pdf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Pokud máte zájem o tištěnou verzi, tak se obraťte na sekretariát ERN v Liberci, U Jezu 525/4, 460 01 Liberec.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Inspiracji można szukać w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Kompendium projektów transgranicznych 2014-2020 w Euroregionie Neisse-Nisa-Nysa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stronie internetowej: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4"/>
                        </a:rPr>
                        <a:t>https://www.ern.cz/files2/publikace/Kompendium_2022_PL.pdf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lub w wersji papierowej w sekretariacie Euroregionu Nysa ul.  Maja 57 Jelenia Góra.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oogle Shape;1036;p68">
            <a:extLst>
              <a:ext uri="{FF2B5EF4-FFF2-40B4-BE49-F238E27FC236}">
                <a16:creationId xmlns:a16="http://schemas.microsoft.com/office/drawing/2014/main" id="{6D8DFCA2-5053-09D0-6641-792BC73877CF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074" y="3047878"/>
            <a:ext cx="1720442" cy="266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3A6F49-868A-6A16-F1ED-64BE9C01FD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4" y="2956784"/>
            <a:ext cx="4137250" cy="276911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9FA8B2C-AAF0-2482-0A79-198EF97FB1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761" y="2929250"/>
            <a:ext cx="4137250" cy="27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143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</a:pP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Kontakty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2312"/>
              </p:ext>
            </p:extLst>
          </p:nvPr>
        </p:nvGraphicFramePr>
        <p:xfrm>
          <a:off x="325246" y="1054735"/>
          <a:ext cx="11410394" cy="5212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5445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9559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Česká kancelář /</a:t>
                      </a:r>
                      <a:r>
                        <a:rPr lang="cs-CZ" sz="1600" b="1" u="sng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kumimoji="0" lang="cs-CZ" sz="15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Czeskie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biuro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EVROPSKÝ DŮM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Jezu 525/4, 460 01 Liberec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Bc. Petra Stejskalová  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3"/>
                        </a:rPr>
                        <a:t>p.stejskalova@ern.cz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tel.: +420 485 226 128  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Bc. Kateřina Dobiášová  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4"/>
                        </a:rPr>
                        <a:t>k.dobiasova@ern.cz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tel.: +420 485 226 128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Ing. Jana Suchánková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5"/>
                        </a:rPr>
                        <a:t>j.suchankova@ern.cz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tel.: +420 485 226 131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Polski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oddział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biura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Polská pobočka kanceláře :</a:t>
                      </a: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Maja 57, 58-500 Jelenia Góra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Beata Jędrzejak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600" dirty="0">
                          <a:hlinkClick r:id="rId6"/>
                        </a:rPr>
                        <a:t>beata@euroregion-nysa.pl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tel.: +48757676472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Agata Łojewska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7"/>
                        </a:rPr>
                        <a:t>a.lojewska@ern.cz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tel.: +48757676472 wew. 36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Aneta Piela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/>
                        </a:rPr>
                        <a:t>a.piela@ern.cz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tel.: +48757676472 wew. 20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9"/>
                        </a:rPr>
                        <a:t>www.czplfmp.eu</a:t>
                      </a: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10"/>
                        </a:rPr>
                        <a:t>www.ern.cz</a:t>
                      </a: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11"/>
                        </a:rPr>
                        <a:t>www.euroregion-nysa.pl</a:t>
                      </a: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79931" y="5962015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05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12" y="713673"/>
            <a:ext cx="10206957" cy="16708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78492DA5-624E-4E61-B356-DC17AC234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683" y="3168544"/>
            <a:ext cx="2656937" cy="883006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12F1021-D570-3582-08E0-A538768AFD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8852" y="3232628"/>
            <a:ext cx="5065717" cy="126482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 malých projektů v Programové období 2021-2027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Fundusz Małych Projektów w okresie programowania 2021-2027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53071"/>
              </p:ext>
            </p:extLst>
          </p:nvPr>
        </p:nvGraphicFramePr>
        <p:xfrm>
          <a:off x="390803" y="1231715"/>
          <a:ext cx="11410394" cy="571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ÚZEMNÍ ZAMĚŘENÍ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musí být, až na výjimky, realizován v programovém území.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Malý projekt nebo jeho část se může uskutečňovat mimo programové území pouze za předpokladu, že: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předmětné aktivity byly uvedeny v žádosti jako aktivity realizované mimo programové území a schváleny euroregionálním řídícím výborem;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mají přeshraniční dopad a přispívají k cílům příslušného Fondu malých projektů.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ZASIĘG TERYTORIALNY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Projekt, poza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wyjątkami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być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realizowany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obszarze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programowania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 lub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część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być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realizowany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poza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obszarem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programowania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tylko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założeniu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że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przedmiotowe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zostały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wskazane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wniosku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jako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realizowane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poza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obszarem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programowania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zatwierdzone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przez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Euroregionalny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Komitet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Sterujący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mają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wpływ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przyczyniają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się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osiągnięcia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celów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właściwego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Funduszu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Małych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 malých projektů v Programové období 2021-2027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Fundusz Małych Projektów w okresie programowania 2021-2027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Tematické zaměření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bude vycházet ze strategií jednotlivých euroregionů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2 (cestovní ruch) 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</a:p>
                    <a:p>
                      <a:pPr marL="466725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důraz na udržitelnost cestovního ruchu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4 (spolupráce institucí a obyvatel) </a:t>
                      </a:r>
                    </a:p>
                    <a:p>
                      <a:pPr marL="466725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budují důvěru mezi místními komunitami na obou stranách hranice 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Koncentracja tematyczna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będzie wynikała ze strategii poszczególnych euroregionów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2 (turystyka)  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nacisk na zrównoważony rozwój turystyki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4 (współpraca instytucji i mieszkańców)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budują zaufanie między społeczeństwami lokalnymi po obu stronach granicy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19FA4AC-DB41-7E32-ED0B-167F80BFF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0482" y="5589019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2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Základní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parametry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Fondu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malých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projektů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Podstawowe parametry Funduszu Małych Projektów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23565"/>
              </p:ext>
            </p:extLst>
          </p:nvPr>
        </p:nvGraphicFramePr>
        <p:xfrm>
          <a:off x="390803" y="1231716"/>
          <a:ext cx="11410394" cy="4587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Finanční rozsah malých projektů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PO2 (cestovní ruch)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2.000 - 40.000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,- EUR u samostatného projektu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4.000 - 80.000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,- EUR u projektu s vedoucím partnerem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PO4 (spolupráce institucí a obyvatel) 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1.000 - 30.000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,- EUR u samostatného projektu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2.000 - 60.000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,- EUR u projektu s vedoucím partnerem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Společné financování je splněno za předpokladu, že podíl partnera/</a:t>
                      </a:r>
                      <a:r>
                        <a:rPr kumimoji="0" lang="cs-CZ" sz="1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rů</a:t>
                      </a:r>
                      <a:r>
                        <a:rPr kumimoji="0" lang="cs-CZ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druhého státu je ve výši min. 10 % z celkových způsobilých výdajů projektu.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Výše dotace: max. 80% 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(20% vlastní zdroje žadatele)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Zakres finansowy małych projektów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OP2 (turystyka) 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 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2 000 - 40 000 EUR na samodzielny projekt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4 000 - 80 000 EUR na projekt z partnerem wiodącym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OP4 (współpraca instytucji i mieszkańców)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1 000 - 30 000 EUR na samodzielny projekt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2 000 - 60 000 EUR na projekt z partnerem wiodącym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 finansowanie uważane jest za spełnione przy założeniu, że udział partnera/-ów z drugiego kraju wynosi co najmniej 10 % całkowitych wydatków kwalifikowalnych projektu.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Wielkość dofinansowania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maks. 80% 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(20% </a:t>
                      </a:r>
                      <a:b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środków własnych wnioskodawcy)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3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Financování malých projektů  </a:t>
            </a:r>
            <a:br>
              <a:rPr lang="pl-PL" alt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Finansowanie małych projektów</a:t>
            </a:r>
            <a:endParaRPr lang="cs-CZ" sz="23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016156"/>
              </p:ext>
            </p:extLst>
          </p:nvPr>
        </p:nvGraphicFramePr>
        <p:xfrm>
          <a:off x="1244360" y="1604513"/>
          <a:ext cx="9703280" cy="41835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5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3511">
                <a:tc>
                  <a:txBody>
                    <a:bodyPr/>
                    <a:lstStyle/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kern="120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Pro české příjemce malých projektů není spolufinancování ze státního </a:t>
                      </a:r>
                      <a:r>
                        <a:rPr lang="cs-CZ" sz="1800" b="1" kern="120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rozpočtu.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cs-CZ" sz="18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kern="120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Pouze polští příjemci</a:t>
                      </a:r>
                    </a:p>
                    <a:p>
                      <a:pPr marL="742950" lvl="2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Výše spolufinancování ze státního rozpočtu (pouze polští příjemci – nevládní organizace/NNO): maximálně 10 % </a:t>
                      </a:r>
                    </a:p>
                    <a:p>
                      <a:pPr marL="742950" lvl="2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Vlastní prostředky / národní prostředky žadatele: minimálně 10 % (polské nevládní organizace) nebo minimálně 20 % (subjekty, které nejsou polskými nevládními organizacemi)</a:t>
                      </a:r>
                      <a:endParaRPr lang="cs-CZ" sz="1800" b="0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>
                          <a:solidFill>
                            <a:srgbClr val="FF6600"/>
                          </a:solidFill>
                        </a:rPr>
                        <a:t>Dla czeskich beneficjentów małych projektów nie ma dofinansowania z budżetu państwa.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l-PL" sz="1800" b="1">
                        <a:solidFill>
                          <a:srgbClr val="FF66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l-PL" sz="800" b="1">
                        <a:solidFill>
                          <a:srgbClr val="FF66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>
                          <a:solidFill>
                            <a:srgbClr val="FF6600"/>
                          </a:solidFill>
                        </a:rPr>
                        <a:t>Tylko polscy beneficjenci: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>
                          <a:solidFill>
                            <a:srgbClr val="FF6600"/>
                          </a:solidFill>
                        </a:rPr>
                        <a:t>Wysokość </a:t>
                      </a:r>
                      <a:r>
                        <a:rPr lang="pl-PL" sz="1800" b="0" dirty="0">
                          <a:solidFill>
                            <a:srgbClr val="FF6600"/>
                          </a:solidFill>
                        </a:rPr>
                        <a:t>dofinansowania z budżetu państwa (tylko polscy beneficjenci – organizacje pozarządowe /NGO/): maksymalnie 10%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rgbClr val="FF6600"/>
                          </a:solidFill>
                        </a:rPr>
                        <a:t>Środki własne wnioskodawcy / środki krajowe: minimum 10% (polskie NGO) lub minimum 20% (podmioty nie będące polskimi NGO)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651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9B407CC7BECD47BA252D3BCCB8CA34" ma:contentTypeVersion="0" ma:contentTypeDescription="Create a new document." ma:contentTypeScope="" ma:versionID="8b1c746adc237e32d643d0c909024c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61b9a99059fac52782774f2c8cc5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80BB66-E6BD-44FD-934A-2D191BF65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E235F6-5B5E-48C5-97C9-B71C989FD6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4CF95-8FD8-43A4-83DC-A455251BCDC5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6592</Words>
  <Application>Microsoft Office PowerPoint</Application>
  <PresentationFormat>Širokoúhlá obrazovka</PresentationFormat>
  <Paragraphs>804</Paragraphs>
  <Slides>53</Slides>
  <Notes>51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Open Sans</vt:lpstr>
      <vt:lpstr>Wingdings</vt:lpstr>
      <vt:lpstr>Motiv Office</vt:lpstr>
      <vt:lpstr>Fond malých projektů  Česká republika – Polsko  Fundusz Małych Projektów Republika Czeska - Polska</vt:lpstr>
      <vt:lpstr>Alokace programu CZ-PL - historické srovnání  Alokacja Programu CZ-PL - porównanie historyczne</vt:lpstr>
      <vt:lpstr>Rozdělení alokace Fondu malých projektů ČR - PL pro období 2021 - 2027  Podział alokacji Funduszu Małych Projektów CZ - PL na okres 2021 - 2027 </vt:lpstr>
      <vt:lpstr>Prezentace aplikace PowerPoint</vt:lpstr>
      <vt:lpstr>Fond malých projektů v Programové období 2021-2027   Fundusz Małych Projektów w okresie programowania 2021-2027</vt:lpstr>
      <vt:lpstr>Fond malých projektů v Programové období 2021-2027   Fundusz Małych Projektów w okresie programowania 2021-2027</vt:lpstr>
      <vt:lpstr>Fond malých projektů v Programové období 2021-2027   Fundusz Małych Projektów w okresie programowania 2021-2027</vt:lpstr>
      <vt:lpstr>Základní parametry Fondu malých projektů   Podstawowe parametry Funduszu Małych Projektów</vt:lpstr>
      <vt:lpstr>Financování malých projektů   Finansowanie małych projektów</vt:lpstr>
      <vt:lpstr>Financování malých projektů   Finansowanie małych projektów</vt:lpstr>
      <vt:lpstr>TYPY MALÝCH PROJEKTŮ    TYPY MAⱢYCH PROJEKTÓW</vt:lpstr>
      <vt:lpstr>Prezentace aplikace PowerPoint</vt:lpstr>
      <vt:lpstr>Monitorovací systém   System monitorujący</vt:lpstr>
      <vt:lpstr>Výzva: termíny  Nabór: terminy</vt:lpstr>
      <vt:lpstr>Prezentace aplikace PowerPoint</vt:lpstr>
      <vt:lpstr>Výzva: VHODNÝ ŽADATEL A PARTNER  Nabór: KWALIFIKOWALNY WNIOSKODAWCA I PARTNER</vt:lpstr>
      <vt:lpstr>Výzva: Způsobilí příjemci:  Nabór: Kwalifikowalni beneficjenci</vt:lpstr>
      <vt:lpstr>PO2: podporované aktivity   PO2- Cestovní ruch OP2: wspierane działania   OP2- Turystyka</vt:lpstr>
      <vt:lpstr> PO2: podporované aktivity   PO2- Cestovní ruch OP2: wspierane działania    OP2- Turystyka </vt:lpstr>
      <vt:lpstr>  PO2: podporované aktivity   PO2- Cestovní ruch OP2: wspierane działania    OP2- Turystyka  </vt:lpstr>
      <vt:lpstr>PO2: financování a dotace OP2: Zakres finansowy i Wielkość dofinansowania</vt:lpstr>
      <vt:lpstr>PO2: předkládání projektové žádosti OP2: składanie wniosku projektowego</vt:lpstr>
      <vt:lpstr>PO2: indikátory výstupu a výsledku ve FMP OP2: wskaźniki produktu i rezultatu w FMP</vt:lpstr>
      <vt:lpstr>PO4: podporované aktivity   PO4- spolupráce institucí a obyvatel OP4: wspierane działania   OP4- współpraca instytucji i mieszkańców</vt:lpstr>
      <vt:lpstr>Výzva: Spolupráce obyvatel - cíle FMP Nabór: Współpraca mieszkańców - cele FMP</vt:lpstr>
      <vt:lpstr>Výzva: Spolupráce obyvatel - podporované aktivity Nabór: Współpraca mieszkańców - wspierane działania </vt:lpstr>
      <vt:lpstr>Výzva: Spolupráce obyvatel - podporované aktivity Nabór: Współpraca mieszkańców - wspierane działania</vt:lpstr>
      <vt:lpstr>Výzva: Spolupráce obyvatel - podporované aktivity Nabór: Współpraca mieszkańców - wspierane działania</vt:lpstr>
      <vt:lpstr>Výzva: Spolupráce institucí - cíle FMP Nabór: Współpraca instytucji - cele FMP</vt:lpstr>
      <vt:lpstr>Výzva: Spolupráce institucí - podporované aktivity Nabór: Współpraca instytucji - wspierane działania</vt:lpstr>
      <vt:lpstr>Výzva: Spolupráce institucí - podporované aktivity Nabór: Współpraca instytucji - wspierane działania</vt:lpstr>
      <vt:lpstr>Výzva: Spolupráce institucí - podporované aktivity Nabór: Współpraca instytucji - wspierane działania</vt:lpstr>
      <vt:lpstr>Výzva: financování a dotace Nabór: Zakres finansowy i Wielkość dofinansowania</vt:lpstr>
      <vt:lpstr>Výzva: indikátory výstupu a výsledku ve fmp Nabór: wskaźniki produktu i rezultatu w fmp</vt:lpstr>
      <vt:lpstr>Výzva: indikátory výstupu a výsledku ve fmp Nabór: wskaźniki produktu i rezultatu w fmp</vt:lpstr>
      <vt:lpstr>Výzva: předložení žádosti Nabór: składanie wniosku</vt:lpstr>
      <vt:lpstr>Výzva: předložení žádosti Nabór: składanie wniosku</vt:lpstr>
      <vt:lpstr>Výzva: seznam příloh Nabór: wykaz załączników</vt:lpstr>
      <vt:lpstr>Výzva: kontrola formálních náležitostí a přijatelnosti Nabór: kontrola wymogów formalnych i kwalifikowalności</vt:lpstr>
      <vt:lpstr>Výzva: hodnocení malých projektů a schvalování malých projektů Nabór: ocena małych projektów i zatwierdzanie małych projektów</vt:lpstr>
      <vt:lpstr>Zjednodušené vykazování výdajů   Uproszczone wykazywanie wydatków</vt:lpstr>
      <vt:lpstr>Zjednodušené vykazování výdajů   Uproszczone wykazywanie wydatków</vt:lpstr>
      <vt:lpstr>Zjednodušené vykazování výdajů   Uproszczone wykazywanie wydatków</vt:lpstr>
      <vt:lpstr>Zjednodušené vykazování výdajů   Uproszczone wykazywanie wydatków</vt:lpstr>
      <vt:lpstr>Zjednodušené vykazování výdajů -    Uproszczone wykazywanie wydatków</vt:lpstr>
      <vt:lpstr>Zjednodušené vykazování výdajů   Uproszczone wykazywanie wydatków</vt:lpstr>
      <vt:lpstr>Zjednodušené vykazování výdajů   Uproszczone wykazywanie wydatków</vt:lpstr>
      <vt:lpstr>Zjednodušené vykazování výdajů   Uproszczone wykazywanie wydatków</vt:lpstr>
      <vt:lpstr>Dobrá praxe Dobre praktyki</vt:lpstr>
      <vt:lpstr>Dobrá praxe Dobre praktyki</vt:lpstr>
      <vt:lpstr>Dobrá praxe Dobre praktyki</vt:lpstr>
      <vt:lpstr> Kontakty   </vt:lpstr>
      <vt:lpstr>Děkuji za pozornost 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Katka Dobiášová</cp:lastModifiedBy>
  <cp:revision>180</cp:revision>
  <cp:lastPrinted>2023-09-01T05:59:28Z</cp:lastPrinted>
  <dcterms:created xsi:type="dcterms:W3CDTF">2022-05-17T16:22:05Z</dcterms:created>
  <dcterms:modified xsi:type="dcterms:W3CDTF">2024-08-07T10:00:18Z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0x010100D79B407CC7BECD47BA252D3BCCB8CA34</vt:lpwstr>
  </property>
</Properties>
</file>